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1413" r:id="rId2"/>
    <p:sldId id="1415" r:id="rId3"/>
    <p:sldId id="1419" r:id="rId4"/>
    <p:sldId id="1416" r:id="rId5"/>
    <p:sldId id="1417" r:id="rId6"/>
    <p:sldId id="1420" r:id="rId7"/>
    <p:sldId id="1395" r:id="rId8"/>
    <p:sldId id="1394" r:id="rId9"/>
    <p:sldId id="1402" r:id="rId10"/>
    <p:sldId id="1396" r:id="rId11"/>
    <p:sldId id="1397" r:id="rId12"/>
    <p:sldId id="1398" r:id="rId13"/>
    <p:sldId id="1403" r:id="rId14"/>
    <p:sldId id="1400" r:id="rId15"/>
    <p:sldId id="1399" r:id="rId16"/>
    <p:sldId id="1401" r:id="rId17"/>
    <p:sldId id="1408" r:id="rId18"/>
    <p:sldId id="1405" r:id="rId19"/>
    <p:sldId id="1409" r:id="rId20"/>
    <p:sldId id="1410" r:id="rId21"/>
    <p:sldId id="1411" r:id="rId22"/>
    <p:sldId id="1404" r:id="rId23"/>
    <p:sldId id="1412" r:id="rId24"/>
    <p:sldId id="1428" r:id="rId25"/>
    <p:sldId id="998" r:id="rId26"/>
    <p:sldId id="813" r:id="rId27"/>
    <p:sldId id="397" r:id="rId28"/>
    <p:sldId id="1421" r:id="rId29"/>
    <p:sldId id="259" r:id="rId30"/>
    <p:sldId id="340" r:id="rId31"/>
    <p:sldId id="342" r:id="rId32"/>
    <p:sldId id="341" r:id="rId33"/>
    <p:sldId id="343" r:id="rId34"/>
    <p:sldId id="344" r:id="rId35"/>
    <p:sldId id="1422" r:id="rId36"/>
    <p:sldId id="1423" r:id="rId37"/>
    <p:sldId id="1374" r:id="rId38"/>
    <p:sldId id="1204" r:id="rId39"/>
    <p:sldId id="1225" r:id="rId40"/>
    <p:sldId id="1329" r:id="rId41"/>
    <p:sldId id="1222" r:id="rId42"/>
    <p:sldId id="1223" r:id="rId43"/>
    <p:sldId id="1205" r:id="rId44"/>
    <p:sldId id="1161" r:id="rId45"/>
    <p:sldId id="1228" r:id="rId46"/>
    <p:sldId id="1231" r:id="rId47"/>
    <p:sldId id="1230" r:id="rId48"/>
    <p:sldId id="1156" r:id="rId49"/>
    <p:sldId id="1218" r:id="rId50"/>
    <p:sldId id="1327" r:id="rId51"/>
    <p:sldId id="1368" r:id="rId52"/>
    <p:sldId id="1224" r:id="rId53"/>
    <p:sldId id="779" r:id="rId54"/>
    <p:sldId id="1227" r:id="rId55"/>
    <p:sldId id="1214" r:id="rId56"/>
    <p:sldId id="1215" r:id="rId57"/>
    <p:sldId id="787" r:id="rId58"/>
    <p:sldId id="1293" r:id="rId59"/>
    <p:sldId id="1418" r:id="rId60"/>
    <p:sldId id="1366" r:id="rId61"/>
    <p:sldId id="1285" r:id="rId62"/>
    <p:sldId id="1297" r:id="rId63"/>
    <p:sldId id="1295" r:id="rId64"/>
    <p:sldId id="1263" r:id="rId65"/>
    <p:sldId id="1352" r:id="rId66"/>
    <p:sldId id="1266" r:id="rId67"/>
    <p:sldId id="1267" r:id="rId68"/>
    <p:sldId id="1353" r:id="rId69"/>
    <p:sldId id="1354" r:id="rId70"/>
    <p:sldId id="1277" r:id="rId71"/>
    <p:sldId id="1216" r:id="rId72"/>
    <p:sldId id="1299" r:id="rId73"/>
    <p:sldId id="1351" r:id="rId74"/>
    <p:sldId id="1426" r:id="rId75"/>
    <p:sldId id="1207" r:id="rId76"/>
    <p:sldId id="1208" r:id="rId77"/>
    <p:sldId id="1210" r:id="rId78"/>
    <p:sldId id="1427" r:id="rId79"/>
    <p:sldId id="1375" r:id="rId80"/>
    <p:sldId id="1378" r:id="rId81"/>
    <p:sldId id="1376" r:id="rId82"/>
    <p:sldId id="1057" r:id="rId83"/>
    <p:sldId id="1061" r:id="rId84"/>
    <p:sldId id="1364" r:id="rId85"/>
    <p:sldId id="614" r:id="rId86"/>
    <p:sldId id="1211" r:id="rId87"/>
    <p:sldId id="1430" r:id="rId88"/>
    <p:sldId id="1431" r:id="rId89"/>
    <p:sldId id="1432" r:id="rId90"/>
    <p:sldId id="1433" r:id="rId91"/>
    <p:sldId id="1434" r:id="rId92"/>
    <p:sldId id="1435" r:id="rId93"/>
    <p:sldId id="1436" r:id="rId94"/>
    <p:sldId id="1437" r:id="rId95"/>
    <p:sldId id="1438" r:id="rId96"/>
    <p:sldId id="1439" r:id="rId97"/>
    <p:sldId id="1440" r:id="rId98"/>
  </p:sldIdLst>
  <p:sldSz cx="9144000" cy="6858000" type="screen4x3"/>
  <p:notesSz cx="6735763" cy="986948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mbria" pitchFamily="18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mbria" pitchFamily="18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mbria" pitchFamily="18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mbria" pitchFamily="18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mbria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mbria" pitchFamily="18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mbria" pitchFamily="18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mbria" pitchFamily="18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mbria" pitchFamily="18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3225"/>
    <a:srgbClr val="0000FF"/>
    <a:srgbClr val="003075"/>
    <a:srgbClr val="FFFFFF"/>
    <a:srgbClr val="3333FF"/>
    <a:srgbClr val="FF99FF"/>
    <a:srgbClr val="CCCCFF"/>
    <a:srgbClr val="FF33CC"/>
    <a:srgbClr val="FF33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7" autoAdjust="0"/>
    <p:restoredTop sz="92350" autoAdjust="0"/>
  </p:normalViewPr>
  <p:slideViewPr>
    <p:cSldViewPr>
      <p:cViewPr varScale="1">
        <p:scale>
          <a:sx n="84" d="100"/>
          <a:sy n="84" d="100"/>
        </p:scale>
        <p:origin x="144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790"/>
    </p:cViewPr>
  </p:outlin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-225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68F27A37-A390-4205-9592-E07348CFCE33}" type="datetimeFigureOut">
              <a:rPr lang="zh-TW" altLang="en-US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14763" y="9374188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13A7BFC-6949-4C4D-A5FD-80769FDF46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323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C0B8AC6-3ACE-4AC3-89E3-39FCCB839DE6}" type="datetimeFigureOut">
              <a:rPr lang="zh-TW" altLang="en-US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3100" y="4687888"/>
            <a:ext cx="5389563" cy="4441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14763" y="9374188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0A2CF11-61A8-4FC2-A0C7-CE296A77D5A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3834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9262113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meng.tw/deep-learning-resources.html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pandas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465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https://www.youtube.com/watch?v=zZZcEu-iZnk</a:t>
            </a:r>
            <a:br>
              <a:rPr lang="en-US" altLang="zh-TW" dirty="0"/>
            </a:br>
            <a:r>
              <a:rPr lang="zh-CN" altLang="en-US" dirty="0"/>
              <a:t>三个臭皮匠，顶个诸葛亮 </a:t>
            </a:r>
            <a:r>
              <a:rPr lang="en-US" altLang="zh-CN" dirty="0"/>
              <a:t>|| 5</a:t>
            </a:r>
            <a:r>
              <a:rPr lang="zh-CN" altLang="en-US" dirty="0"/>
              <a:t>分钟看懂</a:t>
            </a:r>
            <a:r>
              <a:rPr lang="en-US" altLang="zh-CN" dirty="0"/>
              <a:t>CV</a:t>
            </a:r>
            <a:r>
              <a:rPr lang="zh-CN" altLang="en-US" dirty="0"/>
              <a:t>顶刊论文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TW" dirty="0">
                <a:hlinkClick r:id="rId3"/>
              </a:rPr>
              <a:t>https://zhuanlan.zhihu.com/p/59262113</a:t>
            </a:r>
            <a:endParaRPr lang="en-US" altLang="zh-TW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小模型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快速排除图片中不含人脸的部分。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中模型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进一步排除不含人脸的部分，并估计含有人脸框的位置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大模型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敲定人脸的位置，重叠的框用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除去并且标记人脸的左右眼、鼻、两嘴角共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个位置。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305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https://bigquant.com/community/t/topic/113429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489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401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http://publications.lib.chalmers.se/records/fulltext/250417/250417.pdf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48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http://hazirbas.com/projects/fusenet/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99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FuseNet</a:t>
            </a:r>
            <a:r>
              <a:rPr lang="en-US" altLang="zh-TW" dirty="0"/>
              <a:t>: Incorporating Depth into Semantic Segmentation via Fusion-based CNN Architecture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526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294F3-5EBE-43F0-8AF2-27A3D213E5D4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09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895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397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93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 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Python extension for Visual Studio Code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安裝完成後，請記得點選「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」讓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Code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工具能夠讓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Extension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功能立即套用生效。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465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56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207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https://leemeng.tw/deep-learning-resources.html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069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99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690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064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687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83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E294F3-5EBE-43F0-8AF2-27A3D213E5D4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847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E294F3-5EBE-43F0-8AF2-27A3D213E5D4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19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236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E294F3-5EBE-43F0-8AF2-27A3D213E5D4}" type="slidenum">
              <a:rPr lang="zh-TW" altLang="en-US" smtClean="0"/>
              <a:pPr>
                <a:defRPr/>
              </a:pPr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456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圖像版面配置區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2560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4BF097-73A2-402F-8A6D-D9124C7F18FF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587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E294F3-5EBE-43F0-8AF2-27A3D213E5D4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11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E294F3-5EBE-43F0-8AF2-27A3D213E5D4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27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5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659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https://juanzdev.github.io/TeethClassifier/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A2CF11-61A8-4FC2-A0C7-CE296A77D5A2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53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7"/>
          <p:cNvCxnSpPr/>
          <p:nvPr userDrawn="1"/>
        </p:nvCxnSpPr>
        <p:spPr>
          <a:xfrm>
            <a:off x="406400" y="4508500"/>
            <a:ext cx="82804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D1DAD776-33F1-454F-8A85-393D6940B74B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9" name="Picture 2" descr="Z:\Desktop\螢幕快照 2016-01-12 下午3.56.54.png">
            <a:extLst>
              <a:ext uri="{FF2B5EF4-FFF2-40B4-BE49-F238E27FC236}">
                <a16:creationId xmlns:a16="http://schemas.microsoft.com/office/drawing/2014/main" id="{0BB27E2A-EA1F-4668-879C-BEBAB1291B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6436578"/>
            <a:ext cx="906303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067425" y="6492875"/>
            <a:ext cx="2133600" cy="36512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F39EB5A6-8675-4FF0-8B16-452F197BD0C7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76428-8FD6-4925-9E66-C780097E561E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1E88A-C7E6-4624-A717-DCDC0270C09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83770-4F91-414F-B8DE-4469ECEA16B6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DFFFC-5F98-4BD5-8F01-FC3CA65C9E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Z:\Desktop\螢幕快照 2016-01-12 下午3.56.54.png">
            <a:extLst>
              <a:ext uri="{FF2B5EF4-FFF2-40B4-BE49-F238E27FC236}">
                <a16:creationId xmlns:a16="http://schemas.microsoft.com/office/drawing/2014/main" id="{4F459171-985F-43CD-8DD3-0142B34A79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6419850"/>
            <a:ext cx="906303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線接點 7"/>
          <p:cNvCxnSpPr/>
          <p:nvPr userDrawn="1"/>
        </p:nvCxnSpPr>
        <p:spPr>
          <a:xfrm>
            <a:off x="473075" y="1412875"/>
            <a:ext cx="82804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 txBox="1">
            <a:spLocks/>
          </p:cNvSpPr>
          <p:nvPr userDrawn="1"/>
        </p:nvSpPr>
        <p:spPr>
          <a:xfrm>
            <a:off x="7596188" y="6524625"/>
            <a:ext cx="720725" cy="219075"/>
          </a:xfrm>
          <a:prstGeom prst="rect">
            <a:avLst/>
          </a:prstGeom>
        </p:spPr>
        <p:txBody>
          <a:bodyPr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59638495-26E2-46CC-B4D0-539D715EA7AE}" type="slidenum">
              <a:rPr kumimoji="0" lang="zh-TW" altLang="en-US" sz="14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94FBF-8150-4B9B-89A8-72860F4436C8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7CC9A-3A47-4F00-90A5-C1A3DBBEB1F5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21AAC-3667-4FA6-8FE7-AAC16F9628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80D3-7347-4ACB-B324-87D5523E00D1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4424-730D-4A66-A51D-9CEFC2657E9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C9A08-BAE0-4F22-8E7B-F59FD42A30D7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55B826-81FD-40F8-BBDE-F5CF04A1F2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00EF8-5E38-4749-A8A0-8F2BBB29EEE1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1184F6-6DEB-472C-B254-48BA4F30C4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D7793-B277-484C-8FA0-AC26AC8B4B9D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3A588-166A-4206-9F49-494E14AC77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FA731-5D39-4274-BCF1-05F2427FC86B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E1B38-C60B-465E-AF6F-685C2A562A0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E71F5-F6BC-4912-A657-515A339DE670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748-FD25-467E-B736-C5509D6E548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B7942F56-8B57-44FD-A894-2DD6A60A7DCC}" type="datetime1">
              <a:rPr lang="zh-TW" altLang="en-US" smtClean="0"/>
              <a:pPr>
                <a:defRPr/>
              </a:pPr>
              <a:t>2019/9/16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D4605AE2-A934-420A-ADB0-735192E9EF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hyperlink" Target="http://archive.ics.uci.edu/m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mage-net.org/" TargetMode="External"/><Relationship Id="rId4" Type="http://schemas.openxmlformats.org/officeDocument/2006/relationships/hyperlink" Target="http://yann.lecun.com/exdb/mni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Video/2015%20Real-time%20Semantic%20Segmentation%20-%20SegNet.mp4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7CBD4-117A-4D14-914A-F868FFF26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Class 01: </a:t>
            </a:r>
            <a:r>
              <a:rPr lang="zh-TW" altLang="en-US" b="1" dirty="0">
                <a:latin typeface="Georgia" panose="02040502050405020303" pitchFamily="18" charset="0"/>
              </a:rPr>
              <a:t>機器學習簡介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52669E-2728-431C-B073-1353A0E16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7526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華康圓體 Std W5"/>
                <a:ea typeface="華康圓體 Std W5"/>
                <a:cs typeface="華康圓體 Std W5"/>
              </a:rPr>
              <a:t>蕭佳明</a:t>
            </a:r>
            <a:r>
              <a:rPr lang="en-US" altLang="zh-TW" b="1" dirty="0">
                <a:solidFill>
                  <a:schemeClr val="tx1"/>
                </a:solidFill>
                <a:latin typeface="華康圓體 Std W5"/>
                <a:ea typeface="華康圓體 Std W5"/>
                <a:cs typeface="華康圓體 Std W5"/>
              </a:rPr>
              <a:t/>
            </a:r>
            <a:br>
              <a:rPr lang="en-US" altLang="zh-TW" b="1" dirty="0">
                <a:solidFill>
                  <a:schemeClr val="tx1"/>
                </a:solidFill>
                <a:latin typeface="華康圓體 Std W5"/>
                <a:ea typeface="華康圓體 Std W5"/>
                <a:cs typeface="華康圓體 Std W5"/>
              </a:rPr>
            </a:br>
            <a:r>
              <a:rPr lang="zh-TW" altLang="en-US" b="1" dirty="0">
                <a:solidFill>
                  <a:schemeClr val="tx1"/>
                </a:solidFill>
                <a:latin typeface="華康圓體 Std W5"/>
                <a:ea typeface="華康圓體 Std W5"/>
                <a:cs typeface="華康圓體 Std W5"/>
              </a:rPr>
              <a:t>遠東科技大學 助理教授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6A6FF5-2323-4286-84E8-60434D84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EB5A6-8675-4FF0-8B16-452F197BD0C7}" type="slidenum">
              <a:rPr lang="zh-TW" altLang="en-US" smtClean="0"/>
              <a:pPr>
                <a:defRPr/>
              </a:pPr>
              <a:t>1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B20DA7-C173-4174-AEEA-3692075305BE}"/>
              </a:ext>
            </a:extLst>
          </p:cNvPr>
          <p:cNvSpPr/>
          <p:nvPr/>
        </p:nvSpPr>
        <p:spPr>
          <a:xfrm>
            <a:off x="1857375" y="5589240"/>
            <a:ext cx="5915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: </a:t>
            </a:r>
            <a:r>
              <a:rPr lang="zh-TW" altLang="en-US" dirty="0"/>
              <a:t>https://github.com/yihlonlin/Machine-Learning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49738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4A577-5593-4641-9563-71681645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PyCharm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978D9-BCDF-4B01-A1AB-AC7FBC12E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0C2AE5-8CAD-47AB-B07F-6BFF01C3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05021D-C1F9-4354-8F45-11BC63AE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28318"/>
            <a:ext cx="6553200" cy="43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9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4A577-5593-4641-9563-71681645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PyCharm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978D9-BCDF-4B01-A1AB-AC7FBC12E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0C2AE5-8CAD-47AB-B07F-6BFF01C3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B2865F-09C3-452B-80D8-7D55D3CB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10294"/>
            <a:ext cx="6624736" cy="41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0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F7F0C-A6D7-454D-9558-FD8BCFF3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VS Code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916AF9-A263-45F4-96D2-40929544F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Georgia" panose="02040502050405020303" pitchFamily="18" charset="0"/>
              </a:rPr>
              <a:t>Extension Pack</a:t>
            </a:r>
          </a:p>
          <a:p>
            <a:pPr lvl="1"/>
            <a:r>
              <a:rPr lang="en-US" altLang="zh-TW" sz="2000" dirty="0">
                <a:latin typeface="Georgia" panose="02040502050405020303" pitchFamily="18" charset="0"/>
              </a:rPr>
              <a:t>Chinese</a:t>
            </a:r>
          </a:p>
          <a:p>
            <a:pPr lvl="1"/>
            <a:r>
              <a:rPr lang="en-US" altLang="zh-TW" sz="2000" dirty="0">
                <a:latin typeface="Georgia" panose="02040502050405020303" pitchFamily="18" charset="0"/>
              </a:rPr>
              <a:t>Python (Reload)</a:t>
            </a:r>
          </a:p>
          <a:p>
            <a:pPr lvl="1"/>
            <a:r>
              <a:rPr lang="en-US" altLang="zh-TW" sz="2000" dirty="0">
                <a:latin typeface="Georgia" panose="02040502050405020303" pitchFamily="18" charset="0"/>
              </a:rPr>
              <a:t>IntelliSense/Auto-Completion</a:t>
            </a:r>
          </a:p>
          <a:p>
            <a:pPr lvl="1"/>
            <a:r>
              <a:rPr lang="en-US" altLang="zh-TW" sz="2000" dirty="0">
                <a:latin typeface="Georgia" panose="02040502050405020303" pitchFamily="18" charset="0"/>
              </a:rPr>
              <a:t>Linter </a:t>
            </a:r>
            <a:r>
              <a:rPr lang="en-US" altLang="zh-TW" sz="2000" dirty="0" err="1">
                <a:latin typeface="Georgia" panose="02040502050405020303" pitchFamily="18" charset="0"/>
              </a:rPr>
              <a:t>pylint</a:t>
            </a:r>
            <a:endParaRPr lang="en-US" altLang="zh-TW" sz="2000" dirty="0">
              <a:latin typeface="Georgia" panose="02040502050405020303" pitchFamily="18" charset="0"/>
            </a:endParaRPr>
          </a:p>
          <a:p>
            <a:pPr lvl="1"/>
            <a:r>
              <a:rPr lang="en-US" altLang="zh-TW" sz="2000" dirty="0">
                <a:latin typeface="Georgia" panose="02040502050405020303" pitchFamily="18" charset="0"/>
              </a:rPr>
              <a:t>Python Extension Pack</a:t>
            </a:r>
          </a:p>
          <a:p>
            <a:pPr lvl="1"/>
            <a:endParaRPr lang="en-US" altLang="zh-TW" sz="2000" dirty="0">
              <a:latin typeface="Georgia" panose="02040502050405020303" pitchFamily="18" charset="0"/>
            </a:endParaRPr>
          </a:p>
          <a:p>
            <a:pPr lvl="1"/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002736-B278-4EA6-9855-072DB642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232432-65E8-4346-A17A-84580E61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212977"/>
            <a:ext cx="4454991" cy="29131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A3542D-758C-4D3D-9FD1-C7FCC4E97748}"/>
              </a:ext>
            </a:extLst>
          </p:cNvPr>
          <p:cNvSpPr/>
          <p:nvPr/>
        </p:nvSpPr>
        <p:spPr>
          <a:xfrm>
            <a:off x="251520" y="6154572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http://www.weithenn.org/2018/05/python-journey-part02-how-to-use-vscode.html</a:t>
            </a:r>
          </a:p>
        </p:txBody>
      </p:sp>
    </p:spTree>
    <p:extLst>
      <p:ext uri="{BB962C8B-B14F-4D97-AF65-F5344CB8AC3E}">
        <p14:creationId xmlns:p14="http://schemas.microsoft.com/office/powerpoint/2010/main" val="382079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F916A0-047B-45FD-9A5A-E67F601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VS</a:t>
            </a:r>
            <a:r>
              <a:rPr lang="zh-TW" altLang="en-US" b="1" dirty="0">
                <a:latin typeface="Georgia" panose="02040502050405020303" pitchFamily="18" charset="0"/>
              </a:rPr>
              <a:t> </a:t>
            </a:r>
            <a:r>
              <a:rPr lang="en-US" altLang="zh-TW" b="1" dirty="0">
                <a:latin typeface="Georgia" panose="02040502050405020303" pitchFamily="18" charset="0"/>
              </a:rPr>
              <a:t>Code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34AFBC-F9F7-42FB-AB04-B3F2C995D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Open Folder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C2E945-70C5-4B9E-9426-BE013C46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79F768-9FCD-4BB5-A3F9-D1FC1E7E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16069"/>
            <a:ext cx="6553200" cy="38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F7F0C-A6D7-454D-9558-FD8BCFF3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VS Code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916AF9-A263-45F4-96D2-40929544F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Python: Select Interpreter (</a:t>
            </a:r>
            <a:r>
              <a:rPr lang="en-US" altLang="zh-TW" dirty="0" err="1">
                <a:latin typeface="Georgia" panose="02040502050405020303" pitchFamily="18" charset="0"/>
              </a:rPr>
              <a:t>Ctrl+Shift+P</a:t>
            </a:r>
            <a:r>
              <a:rPr lang="en-US" altLang="zh-TW" dirty="0">
                <a:latin typeface="Georgia" panose="02040502050405020303" pitchFamily="18" charset="0"/>
              </a:rPr>
              <a:t>)</a:t>
            </a:r>
          </a:p>
          <a:p>
            <a:endParaRPr lang="en-US" altLang="zh-TW" dirty="0">
              <a:latin typeface="Georgia" panose="02040502050405020303" pitchFamily="18" charset="0"/>
            </a:endParaRPr>
          </a:p>
          <a:p>
            <a:endParaRPr lang="en-US" altLang="zh-TW" dirty="0">
              <a:latin typeface="Georgia" panose="02040502050405020303" pitchFamily="18" charset="0"/>
            </a:endParaRPr>
          </a:p>
          <a:p>
            <a:endParaRPr lang="en-US" altLang="zh-TW" dirty="0">
              <a:latin typeface="Georgia" panose="02040502050405020303" pitchFamily="18" charset="0"/>
            </a:endParaRPr>
          </a:p>
          <a:p>
            <a:endParaRPr lang="en-US" altLang="zh-TW" dirty="0">
              <a:latin typeface="Georgia" panose="02040502050405020303" pitchFamily="18" charset="0"/>
            </a:endParaRPr>
          </a:p>
          <a:p>
            <a:endParaRPr lang="en-US" altLang="zh-TW" dirty="0">
              <a:latin typeface="Georgia" panose="02040502050405020303" pitchFamily="18" charset="0"/>
            </a:endParaRPr>
          </a:p>
          <a:p>
            <a:endParaRPr lang="en-US" altLang="zh-TW" dirty="0">
              <a:latin typeface="Georgia" panose="02040502050405020303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</a:rPr>
              <a:t>Windows size: ctrl+/-</a:t>
            </a:r>
          </a:p>
          <a:p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002736-B278-4EA6-9855-072DB642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1026" name="Picture 2" descr="Python: Select Interpreter command">
            <a:extLst>
              <a:ext uri="{FF2B5EF4-FFF2-40B4-BE49-F238E27FC236}">
                <a16:creationId xmlns:a16="http://schemas.microsoft.com/office/drawing/2014/main" id="{1BF28594-D9E5-489D-9384-6C4442AF5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1" y="2516221"/>
            <a:ext cx="2982102" cy="13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 of interpreters">
            <a:extLst>
              <a:ext uri="{FF2B5EF4-FFF2-40B4-BE49-F238E27FC236}">
                <a16:creationId xmlns:a16="http://schemas.microsoft.com/office/drawing/2014/main" id="{B52F2FBE-655B-48EC-88E9-AFEB6409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437" y="2516221"/>
            <a:ext cx="5259882" cy="2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5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8FF32-6412-4028-B281-6E40BD2C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Georgia" panose="02040502050405020303" pitchFamily="18" charset="0"/>
              </a:rPr>
              <a:t>Jupyter</a:t>
            </a:r>
            <a:r>
              <a:rPr lang="en-US" altLang="zh-TW" b="1" dirty="0">
                <a:latin typeface="Georgia" panose="02040502050405020303" pitchFamily="18" charset="0"/>
              </a:rPr>
              <a:t> Notebook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57580A-0EC9-4742-9664-C0D869197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Georgia" panose="02040502050405020303" pitchFamily="18" charset="0"/>
                <a:ea typeface="華康圓體 Std W3" panose="02000300000000000000" pitchFamily="50" charset="-120"/>
              </a:rPr>
              <a:t>D:\MyExample\env\Scripts&gt;activate</a:t>
            </a:r>
          </a:p>
          <a:p>
            <a:r>
              <a:rPr lang="en-US" altLang="zh-TW" sz="2400" dirty="0">
                <a:latin typeface="Georgia" panose="02040502050405020303" pitchFamily="18" charset="0"/>
                <a:ea typeface="華康圓體 Std W3" panose="02000300000000000000" pitchFamily="50" charset="-120"/>
              </a:rPr>
              <a:t>(env) D:\MyExample\env\Scripts&gt;L:</a:t>
            </a:r>
          </a:p>
          <a:p>
            <a:r>
              <a:rPr lang="en-US" altLang="zh-TW" sz="2400" dirty="0">
                <a:latin typeface="Georgia" panose="02040502050405020303" pitchFamily="18" charset="0"/>
                <a:ea typeface="華康圓體 Std W3" panose="02000300000000000000" pitchFamily="50" charset="-120"/>
              </a:rPr>
              <a:t>(env) L:\&gt;cd L:\11.Courses\ITRI-2\Day01</a:t>
            </a:r>
          </a:p>
          <a:p>
            <a:r>
              <a:rPr lang="en-US" altLang="zh-TW" sz="2400" dirty="0">
                <a:latin typeface="Georgia" panose="02040502050405020303" pitchFamily="18" charset="0"/>
                <a:ea typeface="華康圓體 Std W3" panose="02000300000000000000" pitchFamily="50" charset="-120"/>
              </a:rPr>
              <a:t>(env) L:\11.Courses\ITRI-2\Day01&gt;jupyter notebook</a:t>
            </a:r>
            <a:endParaRPr lang="zh-TW" altLang="en-US" sz="2400" dirty="0">
              <a:latin typeface="Georgia" panose="02040502050405020303" pitchFamily="18" charset="0"/>
              <a:ea typeface="華康圓體 Std W3" panose="02000300000000000000" pitchFamily="50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4120EA-EC98-4204-B009-60C7B48F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A00276-2511-4C77-BD43-42DBCA95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39" y="3564184"/>
            <a:ext cx="7976159" cy="25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2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053A74-5C02-4BBD-8872-81F338FA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Georgia" panose="02040502050405020303" pitchFamily="18" charset="0"/>
              </a:rPr>
              <a:t>Jupyter</a:t>
            </a:r>
            <a:r>
              <a:rPr lang="en-US" altLang="zh-TW" b="1" dirty="0">
                <a:latin typeface="Georgia" panose="02040502050405020303" pitchFamily="18" charset="0"/>
              </a:rPr>
              <a:t>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27AC3D-A490-4BF3-9978-01B6C11CA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01041D-A828-4BA2-8EA5-5A5DB69F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84DDF3-C302-4F7D-990B-04CD79BF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28318"/>
            <a:ext cx="7308607" cy="43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8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666D4-E7EF-4A7B-9318-BC9A7BA1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Google </a:t>
            </a:r>
            <a:r>
              <a:rPr lang="en-US" altLang="zh-TW" b="1" dirty="0" err="1">
                <a:latin typeface="Georgia" panose="02040502050405020303" pitchFamily="18" charset="0"/>
              </a:rPr>
              <a:t>Colaboratory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F79E72-07D2-413D-87BD-57653B525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Google </a:t>
            </a:r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提供深度學習運行的</a:t>
            </a:r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華康圓體 Std W3" panose="02000300000000000000" pitchFamily="50" charset="-120"/>
              </a:rPr>
              <a:t>雲端空間</a:t>
            </a:r>
            <a:endParaRPr lang="en-US" altLang="zh-TW" dirty="0">
              <a:solidFill>
                <a:srgbClr val="FF0000"/>
              </a:solidFill>
              <a:latin typeface="Georgia" panose="02040502050405020303" pitchFamily="18" charset="0"/>
              <a:ea typeface="華康圓體 Std W3" panose="02000300000000000000" pitchFamily="50" charset="-120"/>
            </a:endParaRPr>
          </a:p>
          <a:p>
            <a:r>
              <a:rPr lang="en-US" altLang="zh-TW" dirty="0" err="1">
                <a:latin typeface="Georgia" panose="02040502050405020303" pitchFamily="18" charset="0"/>
                <a:ea typeface="華康圓體 Std W3" panose="02000300000000000000" pitchFamily="50" charset="-120"/>
              </a:rPr>
              <a:t>Colab</a:t>
            </a:r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 </a:t>
            </a:r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如何</a:t>
            </a:r>
            <a:r>
              <a:rPr lang="en-US" altLang="zh-TW" dirty="0">
                <a:solidFill>
                  <a:srgbClr val="FF0000"/>
                </a:solidFill>
                <a:latin typeface="Georgia" panose="02040502050405020303" pitchFamily="18" charset="0"/>
                <a:ea typeface="華康圓體 Std W3" panose="02000300000000000000" pitchFamily="50" charset="-120"/>
              </a:rPr>
              <a:t>GPU/TPU</a:t>
            </a:r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設定</a:t>
            </a:r>
            <a:endParaRPr lang="en-US" altLang="zh-TW" dirty="0">
              <a:latin typeface="Georgia" panose="02040502050405020303" pitchFamily="18" charset="0"/>
              <a:ea typeface="華康圓體 Std W3" panose="02000300000000000000" pitchFamily="50" charset="-120"/>
            </a:endParaRPr>
          </a:p>
          <a:p>
            <a:r>
              <a:rPr lang="en-US" altLang="zh-TW" dirty="0" err="1">
                <a:latin typeface="Georgia" panose="02040502050405020303" pitchFamily="18" charset="0"/>
                <a:ea typeface="華康圓體 Std W3" panose="02000300000000000000" pitchFamily="50" charset="-120"/>
              </a:rPr>
              <a:t>Colab</a:t>
            </a:r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 如何掛載</a:t>
            </a:r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華康圓體 Std W3" panose="02000300000000000000" pitchFamily="50" charset="-120"/>
              </a:rPr>
              <a:t>雲端空間</a:t>
            </a:r>
            <a:endParaRPr lang="en-US" altLang="zh-TW" dirty="0">
              <a:solidFill>
                <a:srgbClr val="FF0000"/>
              </a:solidFill>
              <a:latin typeface="Georgia" panose="02040502050405020303" pitchFamily="18" charset="0"/>
              <a:ea typeface="華康圓體 Std W3" panose="02000300000000000000" pitchFamily="50" charset="-120"/>
            </a:endParaRPr>
          </a:p>
          <a:p>
            <a:r>
              <a:rPr lang="en-US" altLang="zh-TW" dirty="0" err="1">
                <a:latin typeface="Georgia" panose="02040502050405020303" pitchFamily="18" charset="0"/>
                <a:ea typeface="華康圓體 Std W3" panose="02000300000000000000" pitchFamily="50" charset="-120"/>
              </a:rPr>
              <a:t>Colab</a:t>
            </a:r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 如何載入</a:t>
            </a:r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華康圓體 Std W3" panose="02000300000000000000" pitchFamily="50" charset="-120"/>
              </a:rPr>
              <a:t>老師的雲端圖片</a:t>
            </a:r>
            <a:endParaRPr lang="en-US" altLang="zh-TW" dirty="0">
              <a:solidFill>
                <a:srgbClr val="FF0000"/>
              </a:solidFill>
              <a:latin typeface="Georgia" panose="02040502050405020303" pitchFamily="18" charset="0"/>
              <a:ea typeface="華康圓體 Std W3" panose="02000300000000000000" pitchFamily="50" charset="-120"/>
            </a:endParaRPr>
          </a:p>
          <a:p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如何載入</a:t>
            </a:r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華康圓體 Std W3" panose="02000300000000000000" pitchFamily="50" charset="-120"/>
              </a:rPr>
              <a:t>電腦圖片</a:t>
            </a:r>
            <a:endParaRPr lang="en-US" altLang="zh-TW" dirty="0">
              <a:solidFill>
                <a:srgbClr val="FF0000"/>
              </a:solidFill>
              <a:latin typeface="Georgia" panose="02040502050405020303" pitchFamily="18" charset="0"/>
              <a:ea typeface="華康圓體 Std W3" panose="02000300000000000000" pitchFamily="50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Georgia" panose="02040502050405020303" pitchFamily="18" charset="0"/>
                <a:ea typeface="華康圓體 Std W3" panose="02000300000000000000" pitchFamily="50" charset="-120"/>
              </a:rPr>
              <a:t>程式路徑如何</a:t>
            </a:r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設定</a:t>
            </a:r>
            <a:endParaRPr lang="en-US" altLang="zh-TW" dirty="0">
              <a:latin typeface="Georgia" panose="02040502050405020303" pitchFamily="18" charset="0"/>
              <a:ea typeface="華康圓體 Std W3" panose="02000300000000000000" pitchFamily="50" charset="-120"/>
            </a:endParaRPr>
          </a:p>
          <a:p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時間限制</a:t>
            </a:r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(12 </a:t>
            </a:r>
            <a:r>
              <a:rPr lang="en-US" altLang="zh-TW" dirty="0" err="1">
                <a:latin typeface="Georgia" panose="02040502050405020303" pitchFamily="18" charset="0"/>
                <a:ea typeface="華康圓體 Std W3" panose="02000300000000000000" pitchFamily="50" charset="-120"/>
              </a:rPr>
              <a:t>hr</a:t>
            </a:r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)</a:t>
            </a:r>
            <a:endParaRPr lang="en-US" altLang="zh-TW" dirty="0">
              <a:latin typeface="華康圓體 Std W3" panose="02000300000000000000" pitchFamily="50" charset="-120"/>
              <a:ea typeface="華康圓體 Std W3" panose="02000300000000000000" pitchFamily="50" charset="-120"/>
            </a:endParaRPr>
          </a:p>
          <a:p>
            <a:endParaRPr lang="en-US" altLang="zh-TW" dirty="0">
              <a:latin typeface="華康圓體 Std W3" panose="02000300000000000000" pitchFamily="50" charset="-120"/>
              <a:ea typeface="華康圓體 Std W3" panose="02000300000000000000" pitchFamily="50" charset="-120"/>
            </a:endParaRPr>
          </a:p>
          <a:p>
            <a:endParaRPr lang="en-US" altLang="zh-TW" dirty="0">
              <a:latin typeface="華康圓體 Std W3" panose="02000300000000000000" pitchFamily="50" charset="-120"/>
              <a:ea typeface="華康圓體 Std W3" panose="02000300000000000000" pitchFamily="50" charset="-120"/>
            </a:endParaRPr>
          </a:p>
          <a:p>
            <a:endParaRPr lang="en-US" altLang="zh-TW" dirty="0">
              <a:latin typeface="華康圓體 Std W3" panose="02000300000000000000" pitchFamily="50" charset="-120"/>
              <a:ea typeface="華康圓體 Std W3" panose="02000300000000000000" pitchFamily="50" charset="-120"/>
            </a:endParaRPr>
          </a:p>
          <a:p>
            <a:endParaRPr lang="zh-TW" altLang="en-US" dirty="0">
              <a:latin typeface="華康圓體 Std W3" panose="02000300000000000000" pitchFamily="50" charset="-120"/>
              <a:ea typeface="華康圓體 Std W3" panose="02000300000000000000" pitchFamily="50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3275E9-7372-4B19-9BCD-023F01B2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241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BB0EC-54D3-4D10-98EA-4076E1A2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Google </a:t>
            </a:r>
            <a:r>
              <a:rPr lang="en-US" altLang="zh-TW" b="1" dirty="0" err="1">
                <a:latin typeface="Georgia" panose="02040502050405020303" pitchFamily="18" charset="0"/>
              </a:rPr>
              <a:t>Colaboratory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pic>
        <p:nvPicPr>
          <p:cNvPr id="12" name="內容版面配置區 11" descr="一張含有 螢幕擷取畫面 的圖片&#10;&#10;自動產生的描述">
            <a:extLst>
              <a:ext uri="{FF2B5EF4-FFF2-40B4-BE49-F238E27FC236}">
                <a16:creationId xmlns:a16="http://schemas.microsoft.com/office/drawing/2014/main" id="{0FCFA9B0-FE47-41B4-9E53-6771A98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9" y="1633256"/>
            <a:ext cx="3898776" cy="2301014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1DF495-D2D6-44F2-9DAE-76060E10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83C423-9F54-43B3-8262-4BDF0454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731" y="1633256"/>
            <a:ext cx="4176465" cy="23010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EE31FD-4F1D-4FBD-89CA-D697D7E6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730" y="4027678"/>
            <a:ext cx="4122069" cy="20580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41F67AE-12F9-4BB7-AE34-26C2BAC2F773}"/>
              </a:ext>
            </a:extLst>
          </p:cNvPr>
          <p:cNvSpPr/>
          <p:nvPr/>
        </p:nvSpPr>
        <p:spPr>
          <a:xfrm>
            <a:off x="2525071" y="6113531"/>
            <a:ext cx="4432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https://zhuanlan.zhihu.com/p/33466657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F961916-ADCF-4F90-8625-684E6FE51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79" y="4024982"/>
            <a:ext cx="3862297" cy="205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21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FB2C4-FE0F-4541-B2D9-89DAAA02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Google </a:t>
            </a:r>
            <a:r>
              <a:rPr lang="en-US" altLang="zh-TW" b="1" dirty="0" err="1">
                <a:latin typeface="Georgia" panose="02040502050405020303" pitchFamily="18" charset="0"/>
              </a:rPr>
              <a:t>Colaboratory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0F1B53-63A1-458A-9D99-F81DE1C8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2188E1-48A8-45F2-BC2B-EA362A2C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380499-320B-4939-BF1C-08F208E8693B}"/>
              </a:ext>
            </a:extLst>
          </p:cNvPr>
          <p:cNvSpPr/>
          <p:nvPr/>
        </p:nvSpPr>
        <p:spPr>
          <a:xfrm>
            <a:off x="323528" y="6056591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12529"/>
                </a:solidFill>
                <a:latin typeface="Roboto Condensed"/>
              </a:rPr>
              <a:t>https://colab.research.google.com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1D566-5F32-428D-9662-B0089940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76556"/>
            <a:ext cx="7065664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56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2123F-BD12-49B6-9641-7B9D557E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D98CBD-A37E-4A18-95AC-C2490996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4012"/>
            <a:ext cx="8229600" cy="4525963"/>
          </a:xfrm>
        </p:spPr>
        <p:txBody>
          <a:bodyPr/>
          <a:lstStyle/>
          <a:p>
            <a:r>
              <a:rPr lang="zh-TW" altLang="en-US" dirty="0"/>
              <a:t>計畫課程簡介</a:t>
            </a:r>
            <a:endParaRPr lang="en-US" altLang="zh-TW" dirty="0"/>
          </a:p>
          <a:p>
            <a:r>
              <a:rPr lang="zh-TW" altLang="en-US" dirty="0"/>
              <a:t>機器學習簡介</a:t>
            </a:r>
            <a:endParaRPr lang="en-US" altLang="zh-TW" dirty="0"/>
          </a:p>
          <a:p>
            <a:r>
              <a:rPr lang="zh-TW" altLang="en-US" dirty="0"/>
              <a:t>環境建置與安裝</a:t>
            </a:r>
            <a:endParaRPr lang="en-US" altLang="zh-TW" dirty="0"/>
          </a:p>
          <a:p>
            <a:r>
              <a:rPr lang="zh-TW" altLang="en-US" dirty="0"/>
              <a:t>開源的資料集簡介</a:t>
            </a:r>
            <a:endParaRPr lang="en-US" altLang="zh-TW" dirty="0"/>
          </a:p>
          <a:p>
            <a:r>
              <a:rPr lang="zh-TW" altLang="en-US" dirty="0"/>
              <a:t>線上機器學習範例介紹</a:t>
            </a:r>
            <a:endParaRPr lang="en-US" altLang="zh-TW" dirty="0"/>
          </a:p>
          <a:p>
            <a:r>
              <a:rPr lang="zh-TW" altLang="en-US" dirty="0"/>
              <a:t>醫學專題實作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297DE2-E80C-4653-8AFD-305B453F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176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8CAE3-A1EB-4F76-851B-FF324830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Google </a:t>
            </a:r>
            <a:r>
              <a:rPr lang="en-US" altLang="zh-TW" b="1" dirty="0" err="1">
                <a:latin typeface="Georgia" panose="02040502050405020303" pitchFamily="18" charset="0"/>
              </a:rPr>
              <a:t>Colaboratory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251F71-F06C-41F1-9669-A887EA96F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Runtime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932B01-0FD8-495D-B98E-7BB8641D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0B7C75-4C8C-4FA0-92D3-25CA2ABE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715000" cy="354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32D8F1-B72F-4303-8DB3-E336D30244E4}"/>
              </a:ext>
            </a:extLst>
          </p:cNvPr>
          <p:cNvSpPr/>
          <p:nvPr/>
        </p:nvSpPr>
        <p:spPr>
          <a:xfrm>
            <a:off x="1578680" y="6056591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12529"/>
                </a:solidFill>
                <a:latin typeface="Roboto Condensed"/>
              </a:rPr>
              <a:t>https://colab.research.google.com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27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81851-4C84-4B93-89C8-E112F31F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Google </a:t>
            </a:r>
            <a:r>
              <a:rPr lang="en-US" altLang="zh-TW" b="1" dirty="0" err="1">
                <a:latin typeface="Georgia" panose="02040502050405020303" pitchFamily="18" charset="0"/>
              </a:rPr>
              <a:t>Colaboratory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516BCE-B7EE-4648-94DA-C2F74FE5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0522CD-90E7-42B9-B4A6-0267533B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CEFAB4-123B-4CA6-97DD-0F6A4CC1A3D8}"/>
              </a:ext>
            </a:extLst>
          </p:cNvPr>
          <p:cNvSpPr/>
          <p:nvPr/>
        </p:nvSpPr>
        <p:spPr>
          <a:xfrm>
            <a:off x="539552" y="5863034"/>
            <a:ext cx="581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https://mattwang44.github.io/en/articles/colab/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834C3BE-ECCC-41EF-9D25-D3145E88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84137"/>
            <a:ext cx="7704934" cy="38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61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376C5-CD5A-42A9-8B9A-9117D78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Google </a:t>
            </a:r>
            <a:r>
              <a:rPr lang="en-US" altLang="zh-TW" b="1" dirty="0" err="1">
                <a:latin typeface="Georgia" panose="02040502050405020303" pitchFamily="18" charset="0"/>
              </a:rPr>
              <a:t>Colaboratory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5C13C7-60D3-4671-B8FF-C4F82A1C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Google Drive</a:t>
            </a:r>
            <a:r>
              <a:rPr lang="en-US" altLang="zh-TW" b="1" dirty="0">
                <a:latin typeface="Georgia" panose="02040502050405020303" pitchFamily="18" charset="0"/>
              </a:rPr>
              <a:t>/</a:t>
            </a:r>
            <a:r>
              <a:rPr lang="en-US" altLang="zh-TW" dirty="0" err="1">
                <a:latin typeface="Georgia" panose="02040502050405020303" pitchFamily="18" charset="0"/>
              </a:rPr>
              <a:t>Colab</a:t>
            </a:r>
            <a:r>
              <a:rPr lang="en-US" altLang="zh-TW" dirty="0">
                <a:latin typeface="Georgia" panose="02040502050405020303" pitchFamily="18" charset="0"/>
              </a:rPr>
              <a:t> Notebooks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DA571A-6C88-422D-8BE5-C60A7EF6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EA3F2E-3598-4EB3-910D-346FC2D8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6861761" cy="33123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839DE0-FD05-4B37-A92E-B6E2E6D584BA}"/>
              </a:ext>
            </a:extLst>
          </p:cNvPr>
          <p:cNvSpPr/>
          <p:nvPr/>
        </p:nvSpPr>
        <p:spPr>
          <a:xfrm>
            <a:off x="1043608" y="5726943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Georgia" panose="02040502050405020303" pitchFamily="18" charset="0"/>
              </a:rPr>
              <a:t>Control+Enter</a:t>
            </a:r>
          </a:p>
        </p:txBody>
      </p:sp>
    </p:spTree>
    <p:extLst>
      <p:ext uri="{BB962C8B-B14F-4D97-AF65-F5344CB8AC3E}">
        <p14:creationId xmlns:p14="http://schemas.microsoft.com/office/powerpoint/2010/main" val="327436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13D7D-D036-4714-AB86-FDFFE751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3486F3-B3FD-4F47-A772-38A1511FE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Georgia" panose="02040502050405020303" pitchFamily="18" charset="0"/>
              </a:rPr>
              <a:t>第一次開啟</a:t>
            </a:r>
            <a:r>
              <a:rPr lang="en-US" altLang="zh-TW" dirty="0" err="1">
                <a:latin typeface="Georgia" panose="02040502050405020303" pitchFamily="18" charset="0"/>
              </a:rPr>
              <a:t>Colab</a:t>
            </a:r>
            <a:r>
              <a:rPr lang="zh-TW" altLang="en-US" dirty="0">
                <a:latin typeface="Georgia" panose="02040502050405020303" pitchFamily="18" charset="0"/>
              </a:rPr>
              <a:t>檔案</a:t>
            </a:r>
          </a:p>
          <a:p>
            <a:r>
              <a:rPr lang="zh-TW" altLang="en-US" dirty="0">
                <a:latin typeface="Georgia" panose="02040502050405020303" pitchFamily="18" charset="0"/>
              </a:rPr>
              <a:t>選取</a:t>
            </a:r>
            <a:r>
              <a:rPr lang="en-US" altLang="zh-TW" dirty="0">
                <a:latin typeface="Georgia" panose="02040502050405020303" pitchFamily="18" charset="0"/>
              </a:rPr>
              <a:t>GPU</a:t>
            </a:r>
            <a:r>
              <a:rPr lang="zh-TW" altLang="en-US" dirty="0">
                <a:latin typeface="Georgia" panose="02040502050405020303" pitchFamily="18" charset="0"/>
              </a:rPr>
              <a:t>作為運算單元</a:t>
            </a:r>
          </a:p>
          <a:p>
            <a:r>
              <a:rPr lang="zh-TW" altLang="en-US" dirty="0">
                <a:latin typeface="Georgia" panose="02040502050405020303" pitchFamily="18" charset="0"/>
              </a:rPr>
              <a:t>上傳</a:t>
            </a:r>
            <a:r>
              <a:rPr lang="en-US" altLang="zh-TW" dirty="0">
                <a:latin typeface="Georgia" panose="02040502050405020303" pitchFamily="18" charset="0"/>
              </a:rPr>
              <a:t>/</a:t>
            </a:r>
            <a:r>
              <a:rPr lang="zh-TW" altLang="en-US" dirty="0">
                <a:latin typeface="Georgia" panose="02040502050405020303" pitchFamily="18" charset="0"/>
              </a:rPr>
              <a:t>下載檔案</a:t>
            </a:r>
          </a:p>
          <a:p>
            <a:pPr lvl="1"/>
            <a:r>
              <a:rPr lang="zh-TW" altLang="en-US" dirty="0">
                <a:latin typeface="Georgia" panose="02040502050405020303" pitchFamily="18" charset="0"/>
              </a:rPr>
              <a:t>開啟權限</a:t>
            </a:r>
            <a:endParaRPr lang="en-US" altLang="zh-TW" dirty="0">
              <a:latin typeface="Georgia" panose="02040502050405020303" pitchFamily="18" charset="0"/>
            </a:endParaRPr>
          </a:p>
          <a:p>
            <a:pPr lvl="1"/>
            <a:r>
              <a:rPr lang="zh-TW" altLang="en-US" dirty="0">
                <a:latin typeface="Georgia" panose="02040502050405020303" pitchFamily="18" charset="0"/>
              </a:rPr>
              <a:t>上傳</a:t>
            </a:r>
            <a:r>
              <a:rPr lang="en-US" altLang="zh-TW" dirty="0">
                <a:latin typeface="Georgia" panose="02040502050405020303" pitchFamily="18" charset="0"/>
              </a:rPr>
              <a:t>/</a:t>
            </a:r>
            <a:r>
              <a:rPr lang="zh-TW" altLang="en-US" dirty="0">
                <a:latin typeface="Georgia" panose="02040502050405020303" pitchFamily="18" charset="0"/>
              </a:rPr>
              <a:t>下載至</a:t>
            </a:r>
            <a:r>
              <a:rPr lang="en-US" altLang="zh-TW" dirty="0">
                <a:latin typeface="Georgia" panose="02040502050405020303" pitchFamily="18" charset="0"/>
              </a:rPr>
              <a:t>Google Drive</a:t>
            </a:r>
          </a:p>
          <a:p>
            <a:pPr lvl="1"/>
            <a:r>
              <a:rPr lang="zh-TW" altLang="en-US" dirty="0">
                <a:latin typeface="Georgia" panose="02040502050405020303" pitchFamily="18" charset="0"/>
              </a:rPr>
              <a:t>從</a:t>
            </a:r>
            <a:r>
              <a:rPr lang="en-US" altLang="zh-TW" dirty="0">
                <a:latin typeface="Georgia" panose="02040502050405020303" pitchFamily="18" charset="0"/>
              </a:rPr>
              <a:t>GitHub</a:t>
            </a:r>
            <a:r>
              <a:rPr lang="zh-TW" altLang="en-US" dirty="0">
                <a:latin typeface="Georgia" panose="02040502050405020303" pitchFamily="18" charset="0"/>
              </a:rPr>
              <a:t>下載</a:t>
            </a:r>
          </a:p>
          <a:p>
            <a:pPr lvl="1"/>
            <a:r>
              <a:rPr lang="zh-TW" altLang="en-US" dirty="0">
                <a:latin typeface="Georgia" panose="02040502050405020303" pitchFamily="18" charset="0"/>
              </a:rPr>
              <a:t>安裝</a:t>
            </a:r>
            <a:r>
              <a:rPr lang="en-US" altLang="zh-TW" dirty="0">
                <a:latin typeface="Georgia" panose="02040502050405020303" pitchFamily="18" charset="0"/>
              </a:rPr>
              <a:t>package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C6BFA1-ABC9-4F84-9A78-5A2DAF9F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8544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7CBD4-117A-4D14-914A-F868FFF26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機器學習簡介</a:t>
            </a:r>
            <a:endParaRPr lang="en-US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52669E-2728-431C-B073-1353A0E16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6A6FF5-2323-4286-84E8-60434D84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EB5A6-8675-4FF0-8B16-452F197BD0C7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452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153940"/>
            <a:ext cx="8137525" cy="2155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Supervised Learning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US" altLang="zh-TW" sz="2800" dirty="0">
                <a:latin typeface="Georgia" panose="02040502050405020303" pitchFamily="18" charset="0"/>
              </a:rPr>
              <a:t>Model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Parameters of Model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Parameters of Learning</a:t>
            </a:r>
            <a:endParaRPr lang="zh-TW" altLang="en-US" sz="2800" dirty="0">
              <a:latin typeface="Georgia" panose="02040502050405020303" pitchFamily="18" charset="0"/>
            </a:endParaRPr>
          </a:p>
          <a:p>
            <a:r>
              <a:rPr lang="en-US" altLang="zh-TW" sz="2800" dirty="0">
                <a:latin typeface="Georgia" panose="02040502050405020303" pitchFamily="18" charset="0"/>
              </a:rPr>
              <a:t>Learning algorithm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Object function</a:t>
            </a:r>
            <a:endParaRPr lang="zh-TW" altLang="en-US" sz="2800" dirty="0"/>
          </a:p>
        </p:txBody>
      </p:sp>
      <p:pic>
        <p:nvPicPr>
          <p:cNvPr id="22" name="Picture 2" descr="http://cs231n.github.io/assets/nn1/neural_net2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4144" y="4797152"/>
            <a:ext cx="273630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 flipV="1">
            <a:off x="4880448" y="1954605"/>
            <a:ext cx="3024187" cy="228758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5058049" y="1910651"/>
            <a:ext cx="3471663" cy="2364085"/>
            <a:chOff x="7307510" y="847726"/>
            <a:chExt cx="3471663" cy="2364085"/>
          </a:xfrm>
        </p:grpSpPr>
        <p:cxnSp>
          <p:nvCxnSpPr>
            <p:cNvPr id="8" name="直線單箭頭接點 12"/>
            <p:cNvCxnSpPr/>
            <p:nvPr/>
          </p:nvCxnSpPr>
          <p:spPr>
            <a:xfrm>
              <a:off x="7307510" y="2865438"/>
              <a:ext cx="3139776" cy="143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13"/>
            <p:cNvCxnSpPr/>
            <p:nvPr/>
          </p:nvCxnSpPr>
          <p:spPr>
            <a:xfrm flipH="1" flipV="1">
              <a:off x="7634536" y="1200152"/>
              <a:ext cx="15873" cy="20116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11"/>
            <p:cNvSpPr>
              <a:spLocks noChangeArrowheads="1"/>
            </p:cNvSpPr>
            <p:nvPr/>
          </p:nvSpPr>
          <p:spPr bwMode="auto">
            <a:xfrm>
              <a:off x="10420795" y="2657297"/>
              <a:ext cx="35837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0" lang="fr-FR" altLang="zh-TW" sz="2000" dirty="0">
                  <a:latin typeface="Georgia" panose="02040502050405020303" pitchFamily="18" charset="0"/>
                  <a:ea typeface="微軟正黑體" pitchFamily="34" charset="-120"/>
                </a:rPr>
                <a:t>x</a:t>
              </a:r>
              <a:endParaRPr kumimoji="0" lang="zh-TW" altLang="en-US" sz="2000" dirty="0">
                <a:latin typeface="Georgia" panose="02040502050405020303" pitchFamily="18" charset="0"/>
                <a:ea typeface="微軟正黑體" pitchFamily="34" charset="-120"/>
              </a:endParaRPr>
            </a:p>
          </p:txBody>
        </p:sp>
        <p:sp>
          <p:nvSpPr>
            <p:cNvPr id="11" name="矩形 12"/>
            <p:cNvSpPr>
              <a:spLocks noChangeArrowheads="1"/>
            </p:cNvSpPr>
            <p:nvPr/>
          </p:nvSpPr>
          <p:spPr bwMode="auto">
            <a:xfrm>
              <a:off x="7469435" y="847726"/>
              <a:ext cx="33214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fr-FR" altLang="zh-TW" sz="2000" dirty="0">
                  <a:latin typeface="Georgia" panose="02040502050405020303" pitchFamily="18" charset="0"/>
                  <a:ea typeface="微軟正黑體" pitchFamily="34" charset="-120"/>
                </a:rPr>
                <a:t>d</a:t>
              </a:r>
              <a:endParaRPr kumimoji="0" lang="zh-TW" altLang="en-US" sz="2000" baseline="-25000" dirty="0">
                <a:latin typeface="Georgia" panose="02040502050405020303" pitchFamily="18" charset="0"/>
                <a:ea typeface="微軟正黑體" pitchFamily="34" charset="-120"/>
              </a:endParaRPr>
            </a:p>
          </p:txBody>
        </p:sp>
        <p:sp>
          <p:nvSpPr>
            <p:cNvPr id="12" name="橢圓 16"/>
            <p:cNvSpPr/>
            <p:nvPr/>
          </p:nvSpPr>
          <p:spPr>
            <a:xfrm>
              <a:off x="7575797" y="2794001"/>
              <a:ext cx="149225" cy="144462"/>
            </a:xfrm>
            <a:prstGeom prst="ellipse">
              <a:avLst/>
            </a:prstGeom>
            <a:solidFill>
              <a:srgbClr val="5216FC"/>
            </a:solidFill>
            <a:ln>
              <a:solidFill>
                <a:srgbClr val="521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000">
                <a:latin typeface="Georgia" panose="02040502050405020303" pitchFamily="18" charset="0"/>
              </a:endParaRPr>
            </a:p>
          </p:txBody>
        </p:sp>
        <p:sp>
          <p:nvSpPr>
            <p:cNvPr id="13" name="橢圓 17"/>
            <p:cNvSpPr/>
            <p:nvPr/>
          </p:nvSpPr>
          <p:spPr>
            <a:xfrm>
              <a:off x="7993310" y="2535238"/>
              <a:ext cx="149225" cy="144463"/>
            </a:xfrm>
            <a:prstGeom prst="ellipse">
              <a:avLst/>
            </a:prstGeom>
            <a:solidFill>
              <a:srgbClr val="5216FC"/>
            </a:solidFill>
            <a:ln>
              <a:solidFill>
                <a:srgbClr val="521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000">
                <a:latin typeface="Georgia" panose="02040502050405020303" pitchFamily="18" charset="0"/>
              </a:endParaRPr>
            </a:p>
          </p:txBody>
        </p:sp>
        <p:sp>
          <p:nvSpPr>
            <p:cNvPr id="14" name="橢圓 18"/>
            <p:cNvSpPr/>
            <p:nvPr/>
          </p:nvSpPr>
          <p:spPr>
            <a:xfrm>
              <a:off x="8331447" y="2171701"/>
              <a:ext cx="149225" cy="144462"/>
            </a:xfrm>
            <a:prstGeom prst="ellipse">
              <a:avLst/>
            </a:prstGeom>
            <a:solidFill>
              <a:srgbClr val="5216FC"/>
            </a:solidFill>
            <a:ln>
              <a:solidFill>
                <a:srgbClr val="521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000">
                <a:latin typeface="Georgia" panose="02040502050405020303" pitchFamily="18" charset="0"/>
              </a:endParaRPr>
            </a:p>
          </p:txBody>
        </p:sp>
        <p:sp>
          <p:nvSpPr>
            <p:cNvPr id="15" name="橢圓 19"/>
            <p:cNvSpPr/>
            <p:nvPr/>
          </p:nvSpPr>
          <p:spPr>
            <a:xfrm>
              <a:off x="8785472" y="1849438"/>
              <a:ext cx="149225" cy="144463"/>
            </a:xfrm>
            <a:prstGeom prst="ellipse">
              <a:avLst/>
            </a:prstGeom>
            <a:solidFill>
              <a:srgbClr val="5216FC"/>
            </a:solidFill>
            <a:ln>
              <a:solidFill>
                <a:srgbClr val="521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000">
                <a:latin typeface="Georgia" panose="02040502050405020303" pitchFamily="18" charset="0"/>
              </a:endParaRPr>
            </a:p>
          </p:txBody>
        </p:sp>
        <p:sp>
          <p:nvSpPr>
            <p:cNvPr id="16" name="橢圓 20"/>
            <p:cNvSpPr/>
            <p:nvPr/>
          </p:nvSpPr>
          <p:spPr>
            <a:xfrm>
              <a:off x="9218860" y="1704976"/>
              <a:ext cx="147637" cy="144462"/>
            </a:xfrm>
            <a:prstGeom prst="ellipse">
              <a:avLst/>
            </a:prstGeom>
            <a:solidFill>
              <a:srgbClr val="5216FC"/>
            </a:solidFill>
            <a:ln>
              <a:solidFill>
                <a:srgbClr val="521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000">
                <a:latin typeface="Georgia" panose="02040502050405020303" pitchFamily="18" charset="0"/>
              </a:endParaRPr>
            </a:p>
          </p:txBody>
        </p:sp>
        <p:sp>
          <p:nvSpPr>
            <p:cNvPr id="17" name="橢圓 21"/>
            <p:cNvSpPr/>
            <p:nvPr/>
          </p:nvSpPr>
          <p:spPr>
            <a:xfrm>
              <a:off x="9612560" y="1273176"/>
              <a:ext cx="149225" cy="144462"/>
            </a:xfrm>
            <a:prstGeom prst="ellipse">
              <a:avLst/>
            </a:prstGeom>
            <a:solidFill>
              <a:srgbClr val="5216FC"/>
            </a:solidFill>
            <a:ln>
              <a:solidFill>
                <a:srgbClr val="521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000">
                <a:latin typeface="Georgia" panose="02040502050405020303" pitchFamily="18" charset="0"/>
              </a:endParaRPr>
            </a:p>
          </p:txBody>
        </p:sp>
        <p:sp>
          <p:nvSpPr>
            <p:cNvPr id="18" name="橢圓 22"/>
            <p:cNvSpPr/>
            <p:nvPr/>
          </p:nvSpPr>
          <p:spPr>
            <a:xfrm>
              <a:off x="9364910" y="1412876"/>
              <a:ext cx="147637" cy="144462"/>
            </a:xfrm>
            <a:prstGeom prst="ellipse">
              <a:avLst/>
            </a:prstGeom>
            <a:solidFill>
              <a:srgbClr val="5216FC"/>
            </a:solidFill>
            <a:ln>
              <a:solidFill>
                <a:srgbClr val="521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000">
                <a:latin typeface="Georgia" panose="02040502050405020303" pitchFamily="18" charset="0"/>
              </a:endParaRPr>
            </a:p>
          </p:txBody>
        </p:sp>
      </p:grpSp>
      <p:sp>
        <p:nvSpPr>
          <p:cNvPr id="19" name="Freeform 46"/>
          <p:cNvSpPr>
            <a:spLocks/>
          </p:cNvSpPr>
          <p:nvPr/>
        </p:nvSpPr>
        <p:spPr bwMode="auto">
          <a:xfrm>
            <a:off x="5554738" y="1993610"/>
            <a:ext cx="2139689" cy="2058987"/>
          </a:xfrm>
          <a:custGeom>
            <a:avLst/>
            <a:gdLst>
              <a:gd name="T0" fmla="*/ 0 w 816"/>
              <a:gd name="T1" fmla="*/ 0 h 1043"/>
              <a:gd name="T2" fmla="*/ 408 w 816"/>
              <a:gd name="T3" fmla="*/ 1043 h 1043"/>
              <a:gd name="T4" fmla="*/ 816 w 816"/>
              <a:gd name="T5" fmla="*/ 0 h 1043"/>
              <a:gd name="T6" fmla="*/ 0 60000 65536"/>
              <a:gd name="T7" fmla="*/ 0 60000 65536"/>
              <a:gd name="T8" fmla="*/ 0 60000 65536"/>
              <a:gd name="T9" fmla="*/ 0 w 816"/>
              <a:gd name="T10" fmla="*/ 0 h 1043"/>
              <a:gd name="T11" fmla="*/ 816 w 816"/>
              <a:gd name="T12" fmla="*/ 1043 h 10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1043">
                <a:moveTo>
                  <a:pt x="0" y="0"/>
                </a:moveTo>
                <a:cubicBezTo>
                  <a:pt x="136" y="521"/>
                  <a:pt x="272" y="1043"/>
                  <a:pt x="408" y="1043"/>
                </a:cubicBezTo>
                <a:cubicBezTo>
                  <a:pt x="544" y="1043"/>
                  <a:pt x="740" y="151"/>
                  <a:pt x="816" y="0"/>
                </a:cubicBezTo>
              </a:path>
            </a:pathLst>
          </a:custGeom>
          <a:noFill/>
          <a:ln w="15875" cap="flat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 sz="2000">
              <a:latin typeface="Georgia" panose="02040502050405020303" pitchFamily="18" charset="0"/>
            </a:endParaRPr>
          </a:p>
        </p:txBody>
      </p:sp>
      <p:sp>
        <p:nvSpPr>
          <p:cNvPr id="20" name="矩形 12"/>
          <p:cNvSpPr>
            <a:spLocks noChangeArrowheads="1"/>
          </p:cNvSpPr>
          <p:nvPr/>
        </p:nvSpPr>
        <p:spPr bwMode="auto">
          <a:xfrm>
            <a:off x="6322618" y="1463819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2400" dirty="0">
                <a:latin typeface="Constantia" pitchFamily="18" charset="0"/>
                <a:ea typeface="微軟正黑體" pitchFamily="34" charset="-120"/>
              </a:rPr>
              <a:t>y=ax+b=</a:t>
            </a:r>
            <a:r>
              <a:rPr kumimoji="0" lang="fr-FR" altLang="zh-TW" sz="2400" dirty="0">
                <a:solidFill>
                  <a:srgbClr val="FF0000"/>
                </a:solidFill>
                <a:latin typeface="Constantia" pitchFamily="18" charset="0"/>
                <a:ea typeface="微軟正黑體" pitchFamily="34" charset="-120"/>
              </a:rPr>
              <a:t>1.2</a:t>
            </a:r>
            <a:r>
              <a:rPr kumimoji="0" lang="fr-FR" altLang="zh-TW" sz="2400" dirty="0">
                <a:latin typeface="Constantia" pitchFamily="18" charset="0"/>
                <a:ea typeface="微軟正黑體" pitchFamily="34" charset="-120"/>
              </a:rPr>
              <a:t>x+</a:t>
            </a:r>
            <a:r>
              <a:rPr kumimoji="0" lang="fr-FR" altLang="zh-TW" sz="2400" dirty="0">
                <a:solidFill>
                  <a:srgbClr val="FF0000"/>
                </a:solidFill>
                <a:latin typeface="Constantia" pitchFamily="18" charset="0"/>
                <a:ea typeface="微軟正黑體" pitchFamily="34" charset="-120"/>
              </a:rPr>
              <a:t>0.5</a:t>
            </a:r>
            <a:endParaRPr kumimoji="0" lang="zh-TW" altLang="en-US" sz="2400" baseline="-25000" dirty="0">
              <a:solidFill>
                <a:srgbClr val="FF0000"/>
              </a:solidFill>
              <a:latin typeface="Constantia" pitchFamily="18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937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/>
          <p:cNvSpPr>
            <a:spLocks noGrp="1"/>
          </p:cNvSpPr>
          <p:nvPr>
            <p:ph type="title"/>
          </p:nvPr>
        </p:nvSpPr>
        <p:spPr>
          <a:xfrm>
            <a:off x="26347" y="216891"/>
            <a:ext cx="8820472" cy="1143000"/>
          </a:xfrm>
        </p:spPr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Model Diagnostic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577975" y="3134690"/>
            <a:ext cx="23463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H="1" flipV="1">
            <a:off x="2552700" y="1756740"/>
            <a:ext cx="33338" cy="23002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2037579" y="3061665"/>
            <a:ext cx="149225" cy="144462"/>
          </a:xfrm>
          <a:prstGeom prst="ellipse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138488" y="3061665"/>
            <a:ext cx="149225" cy="144462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478088" y="2409202"/>
            <a:ext cx="149225" cy="144463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527614" y="3571254"/>
            <a:ext cx="147638" cy="144462"/>
          </a:xfrm>
          <a:prstGeom prst="ellipse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620224" y="2325065"/>
            <a:ext cx="1944688" cy="14732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2747963" y="2802902"/>
            <a:ext cx="147637" cy="144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527177" y="3442072"/>
            <a:ext cx="23463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5854202" y="1776785"/>
            <a:ext cx="33338" cy="23002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6" name="矩形 11"/>
          <p:cNvSpPr>
            <a:spLocks noChangeArrowheads="1"/>
          </p:cNvSpPr>
          <p:nvPr/>
        </p:nvSpPr>
        <p:spPr bwMode="auto">
          <a:xfrm>
            <a:off x="7902123" y="3249189"/>
            <a:ext cx="269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1400" dirty="0">
                <a:latin typeface="Constantia" pitchFamily="18" charset="0"/>
                <a:ea typeface="微軟正黑體" pitchFamily="34" charset="-120"/>
              </a:rPr>
              <a:t>x</a:t>
            </a:r>
            <a:endParaRPr kumimoji="0" lang="zh-TW" altLang="en-US" sz="1400" dirty="0">
              <a:latin typeface="Constantia" pitchFamily="18" charset="0"/>
              <a:ea typeface="微軟正黑體" pitchFamily="34" charset="-120"/>
            </a:endParaRPr>
          </a:p>
        </p:txBody>
      </p:sp>
      <p:sp>
        <p:nvSpPr>
          <p:cNvPr id="26637" name="矩形 12"/>
          <p:cNvSpPr>
            <a:spLocks noChangeArrowheads="1"/>
          </p:cNvSpPr>
          <p:nvPr/>
        </p:nvSpPr>
        <p:spPr bwMode="auto">
          <a:xfrm>
            <a:off x="5695039" y="1494414"/>
            <a:ext cx="287338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1400" dirty="0">
                <a:latin typeface="Constantia" pitchFamily="18" charset="0"/>
                <a:ea typeface="微軟正黑體" pitchFamily="34" charset="-120"/>
              </a:rPr>
              <a:t>d</a:t>
            </a:r>
            <a:endParaRPr kumimoji="0" lang="zh-TW" altLang="en-US" sz="1400" baseline="-25000" dirty="0">
              <a:latin typeface="Constantia" pitchFamily="18" charset="0"/>
              <a:ea typeface="微軟正黑體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795465" y="3370635"/>
            <a:ext cx="149225" cy="144462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6212977" y="3111872"/>
            <a:ext cx="149225" cy="144463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6551115" y="2748335"/>
            <a:ext cx="149225" cy="144462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005140" y="2426072"/>
            <a:ext cx="149225" cy="144463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438527" y="2281610"/>
            <a:ext cx="147638" cy="144462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7832227" y="1849810"/>
            <a:ext cx="149225" cy="144462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584577" y="1989510"/>
            <a:ext cx="147638" cy="144462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5277940" y="1578347"/>
            <a:ext cx="3024187" cy="228758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6372521" y="2928434"/>
            <a:ext cx="147637" cy="144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26" name="直線接點 25"/>
          <p:cNvCxnSpPr/>
          <p:nvPr/>
        </p:nvCxnSpPr>
        <p:spPr>
          <a:xfrm>
            <a:off x="6452191" y="3369841"/>
            <a:ext cx="0" cy="1444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004533" y="6076272"/>
            <a:ext cx="21240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68" idx="2"/>
          </p:cNvCxnSpPr>
          <p:nvPr/>
        </p:nvCxnSpPr>
        <p:spPr>
          <a:xfrm flipV="1">
            <a:off x="2601433" y="4661811"/>
            <a:ext cx="7097" cy="18097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50" name="矩形 11"/>
          <p:cNvSpPr>
            <a:spLocks noChangeArrowheads="1"/>
          </p:cNvSpPr>
          <p:nvPr/>
        </p:nvSpPr>
        <p:spPr bwMode="auto">
          <a:xfrm>
            <a:off x="4128608" y="5909584"/>
            <a:ext cx="3079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1400" dirty="0">
                <a:latin typeface="Constantia" pitchFamily="18" charset="0"/>
                <a:ea typeface="微軟正黑體" pitchFamily="34" charset="-120"/>
              </a:rPr>
              <a:t>x</a:t>
            </a:r>
            <a:r>
              <a:rPr kumimoji="0" lang="fr-FR" altLang="zh-TW" sz="1400" baseline="-25000" dirty="0">
                <a:latin typeface="Constantia" pitchFamily="18" charset="0"/>
                <a:ea typeface="微軟正黑體" pitchFamily="34" charset="-120"/>
              </a:rPr>
              <a:t>1</a:t>
            </a:r>
            <a:endParaRPr kumimoji="0" lang="zh-TW" altLang="en-US" sz="1400" dirty="0">
              <a:latin typeface="Constantia" pitchFamily="18" charset="0"/>
              <a:ea typeface="微軟正黑體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3233258" y="6219147"/>
            <a:ext cx="144463" cy="14287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srgbClr val="00B050"/>
              </a:solidFill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3704746" y="6228672"/>
            <a:ext cx="144462" cy="14287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srgbClr val="00B050"/>
              </a:solidFill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3703158" y="5793697"/>
            <a:ext cx="144463" cy="14287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00B050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3236433" y="5800047"/>
            <a:ext cx="144463" cy="14287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srgbClr val="00B050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2314096" y="5455559"/>
            <a:ext cx="144462" cy="14287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2737958" y="5455559"/>
            <a:ext cx="144463" cy="14287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737959" y="5021495"/>
            <a:ext cx="144462" cy="14287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306408" y="5023758"/>
            <a:ext cx="146050" cy="14287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3" name="直線單箭頭接點 52"/>
          <p:cNvCxnSpPr/>
          <p:nvPr/>
        </p:nvCxnSpPr>
        <p:spPr>
          <a:xfrm flipV="1">
            <a:off x="5545217" y="6055841"/>
            <a:ext cx="23463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 flipV="1">
            <a:off x="5900333" y="4661811"/>
            <a:ext cx="2505" cy="17968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5813505" y="5982816"/>
            <a:ext cx="149225" cy="144462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6231017" y="5724053"/>
            <a:ext cx="149225" cy="144463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6625727" y="5382533"/>
            <a:ext cx="149225" cy="144463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023180" y="5038253"/>
            <a:ext cx="149225" cy="144463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7470356" y="4950734"/>
            <a:ext cx="147638" cy="144462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7906839" y="4351136"/>
            <a:ext cx="149225" cy="144462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7602617" y="4600574"/>
            <a:ext cx="147638" cy="144463"/>
          </a:xfrm>
          <a:prstGeom prst="ellipse">
            <a:avLst/>
          </a:prstGeom>
          <a:solidFill>
            <a:srgbClr val="5216FC"/>
          </a:solidFill>
          <a:ln>
            <a:solidFill>
              <a:srgbClr val="52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64" name="直線單箭頭接點 63"/>
          <p:cNvCxnSpPr/>
          <p:nvPr/>
        </p:nvCxnSpPr>
        <p:spPr>
          <a:xfrm flipV="1">
            <a:off x="5451198" y="4088919"/>
            <a:ext cx="2935550" cy="2381941"/>
          </a:xfrm>
          <a:prstGeom prst="straightConnector1">
            <a:avLst/>
          </a:prstGeom>
          <a:ln w="53975" cap="flat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 flipH="1" flipV="1">
            <a:off x="5295981" y="5333528"/>
            <a:ext cx="935036" cy="1289347"/>
          </a:xfrm>
          <a:prstGeom prst="straightConnector1">
            <a:avLst/>
          </a:prstGeom>
          <a:ln w="53975">
            <a:solidFill>
              <a:srgbClr val="FF99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75" name="矩形 11"/>
          <p:cNvSpPr>
            <a:spLocks noChangeArrowheads="1"/>
          </p:cNvSpPr>
          <p:nvPr/>
        </p:nvSpPr>
        <p:spPr bwMode="auto">
          <a:xfrm>
            <a:off x="3960813" y="2977527"/>
            <a:ext cx="3079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1400" dirty="0">
                <a:latin typeface="Constantia" pitchFamily="18" charset="0"/>
                <a:ea typeface="微軟正黑體" pitchFamily="34" charset="-120"/>
              </a:rPr>
              <a:t>x</a:t>
            </a:r>
            <a:r>
              <a:rPr kumimoji="0" lang="fr-FR" altLang="zh-TW" sz="1400" baseline="-25000" dirty="0">
                <a:latin typeface="Constantia" pitchFamily="18" charset="0"/>
                <a:ea typeface="微軟正黑體" pitchFamily="34" charset="-120"/>
              </a:rPr>
              <a:t>1</a:t>
            </a:r>
            <a:endParaRPr kumimoji="0" lang="zh-TW" altLang="en-US" sz="1400" dirty="0">
              <a:latin typeface="Constantia" pitchFamily="18" charset="0"/>
              <a:ea typeface="微軟正黑體" pitchFamily="34" charset="-120"/>
            </a:endParaRPr>
          </a:p>
        </p:txBody>
      </p:sp>
      <p:sp>
        <p:nvSpPr>
          <p:cNvPr id="66" name="矩形 11"/>
          <p:cNvSpPr>
            <a:spLocks noChangeArrowheads="1"/>
          </p:cNvSpPr>
          <p:nvPr/>
        </p:nvSpPr>
        <p:spPr bwMode="auto">
          <a:xfrm>
            <a:off x="2386165" y="1435564"/>
            <a:ext cx="3289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1400" dirty="0">
                <a:latin typeface="Constantia" pitchFamily="18" charset="0"/>
                <a:ea typeface="微軟正黑體" pitchFamily="34" charset="-120"/>
              </a:rPr>
              <a:t>x</a:t>
            </a:r>
            <a:r>
              <a:rPr kumimoji="0" lang="fr-FR" altLang="zh-TW" sz="1400" baseline="-25000" dirty="0">
                <a:latin typeface="Constantia" pitchFamily="18" charset="0"/>
                <a:ea typeface="微軟正黑體" pitchFamily="34" charset="-120"/>
              </a:rPr>
              <a:t>2</a:t>
            </a:r>
            <a:endParaRPr kumimoji="0" lang="zh-TW" altLang="en-US" sz="1400" dirty="0">
              <a:latin typeface="Constantia" pitchFamily="18" charset="0"/>
              <a:ea typeface="微軟正黑體" pitchFamily="34" charset="-120"/>
            </a:endParaRPr>
          </a:p>
        </p:txBody>
      </p:sp>
      <p:sp>
        <p:nvSpPr>
          <p:cNvPr id="68" name="矩形 11"/>
          <p:cNvSpPr>
            <a:spLocks noChangeArrowheads="1"/>
          </p:cNvSpPr>
          <p:nvPr/>
        </p:nvSpPr>
        <p:spPr bwMode="auto">
          <a:xfrm>
            <a:off x="2444062" y="4354034"/>
            <a:ext cx="3289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1400" dirty="0">
                <a:latin typeface="Constantia" pitchFamily="18" charset="0"/>
                <a:ea typeface="微軟正黑體" pitchFamily="34" charset="-120"/>
              </a:rPr>
              <a:t>x</a:t>
            </a:r>
            <a:r>
              <a:rPr kumimoji="0" lang="fr-FR" altLang="zh-TW" sz="1400" baseline="-25000" dirty="0">
                <a:latin typeface="Constantia" pitchFamily="18" charset="0"/>
                <a:ea typeface="微軟正黑體" pitchFamily="34" charset="-120"/>
              </a:rPr>
              <a:t>2</a:t>
            </a:r>
            <a:endParaRPr kumimoji="0" lang="zh-TW" altLang="en-US" sz="1400" dirty="0">
              <a:latin typeface="Constantia" pitchFamily="18" charset="0"/>
              <a:ea typeface="微軟正黑體" pitchFamily="34" charset="-120"/>
            </a:endParaRPr>
          </a:p>
        </p:txBody>
      </p:sp>
      <p:sp>
        <p:nvSpPr>
          <p:cNvPr id="69" name="矩形 11"/>
          <p:cNvSpPr>
            <a:spLocks noChangeArrowheads="1"/>
          </p:cNvSpPr>
          <p:nvPr/>
        </p:nvSpPr>
        <p:spPr bwMode="auto">
          <a:xfrm>
            <a:off x="5735865" y="4370349"/>
            <a:ext cx="3289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1400" dirty="0">
                <a:latin typeface="Constantia" pitchFamily="18" charset="0"/>
                <a:ea typeface="微軟正黑體" pitchFamily="34" charset="-120"/>
              </a:rPr>
              <a:t>x</a:t>
            </a:r>
            <a:r>
              <a:rPr kumimoji="0" lang="fr-FR" altLang="zh-TW" sz="1400" baseline="-25000" dirty="0">
                <a:latin typeface="Constantia" pitchFamily="18" charset="0"/>
                <a:ea typeface="微軟正黑體" pitchFamily="34" charset="-120"/>
              </a:rPr>
              <a:t>2</a:t>
            </a:r>
            <a:endParaRPr kumimoji="0" lang="zh-TW" altLang="en-US" sz="1400" dirty="0">
              <a:latin typeface="Constantia" pitchFamily="18" charset="0"/>
              <a:ea typeface="微軟正黑體" pitchFamily="34" charset="-120"/>
            </a:endParaRPr>
          </a:p>
        </p:txBody>
      </p:sp>
      <p:cxnSp>
        <p:nvCxnSpPr>
          <p:cNvPr id="71" name="直線接點 70"/>
          <p:cNvCxnSpPr/>
          <p:nvPr/>
        </p:nvCxnSpPr>
        <p:spPr>
          <a:xfrm flipH="1" flipV="1">
            <a:off x="5798591" y="3008811"/>
            <a:ext cx="146099" cy="1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矩形 11"/>
          <p:cNvSpPr>
            <a:spLocks noChangeArrowheads="1"/>
          </p:cNvSpPr>
          <p:nvPr/>
        </p:nvSpPr>
        <p:spPr bwMode="auto">
          <a:xfrm>
            <a:off x="7945653" y="5901059"/>
            <a:ext cx="3079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1400" dirty="0">
                <a:latin typeface="Constantia" pitchFamily="18" charset="0"/>
                <a:ea typeface="微軟正黑體" pitchFamily="34" charset="-120"/>
              </a:rPr>
              <a:t>x</a:t>
            </a:r>
            <a:r>
              <a:rPr kumimoji="0" lang="fr-FR" altLang="zh-TW" sz="1400" baseline="-25000" dirty="0">
                <a:latin typeface="Constantia" pitchFamily="18" charset="0"/>
                <a:ea typeface="微軟正黑體" pitchFamily="34" charset="-120"/>
              </a:rPr>
              <a:t>1</a:t>
            </a:r>
            <a:endParaRPr kumimoji="0" lang="zh-TW" altLang="en-US" sz="1400" dirty="0">
              <a:latin typeface="Constantia" pitchFamily="18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0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47 L 0.02517 0.030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14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02569 -0.030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-150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-0.025 0.0300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150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46 L -0.02552 -0.0319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-157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022E-16 L 0.025 0.0317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15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-0.0217 0.0314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157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02187 -0.031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15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02448 -0.031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0026 -0.0062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32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7 L -0.01441 -0.02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58" grpId="0" animBg="1"/>
      <p:bldP spid="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Supervised Learning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/>
          <a:lstStyle/>
          <a:p>
            <a:r>
              <a:rPr lang="en-US" altLang="zh-TW" sz="2800" dirty="0">
                <a:latin typeface="Georgia" panose="02040502050405020303" pitchFamily="18" charset="0"/>
              </a:rPr>
              <a:t>In supervised learning, we have a dataset consisting of both </a:t>
            </a:r>
            <a:r>
              <a:rPr lang="en-US" altLang="zh-TW" sz="2800" b="1" dirty="0">
                <a:latin typeface="Georgia" panose="02040502050405020303" pitchFamily="18" charset="0"/>
              </a:rPr>
              <a:t>features </a:t>
            </a:r>
            <a:r>
              <a:rPr lang="en-US" altLang="zh-TW" sz="2800" dirty="0">
                <a:latin typeface="Georgia" panose="02040502050405020303" pitchFamily="18" charset="0"/>
              </a:rPr>
              <a:t>(input variables) and </a:t>
            </a:r>
            <a:r>
              <a:rPr lang="en-US" altLang="zh-TW" sz="2800" b="1" dirty="0">
                <a:latin typeface="Georgia" panose="02040502050405020303" pitchFamily="18" charset="0"/>
              </a:rPr>
              <a:t>labels </a:t>
            </a:r>
            <a:r>
              <a:rPr lang="en-US" altLang="zh-TW" sz="2800" dirty="0">
                <a:latin typeface="Georgia" panose="02040502050405020303" pitchFamily="18" charset="0"/>
              </a:rPr>
              <a:t>(output variables)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The task is to construct an </a:t>
            </a:r>
            <a:r>
              <a:rPr lang="en-US" altLang="zh-TW" sz="2800" b="1" dirty="0">
                <a:latin typeface="Georgia" panose="02040502050405020303" pitchFamily="18" charset="0"/>
              </a:rPr>
              <a:t>estimator</a:t>
            </a:r>
            <a:r>
              <a:rPr lang="en-US" altLang="zh-TW" sz="2800" dirty="0">
                <a:latin typeface="Georgia" panose="02040502050405020303" pitchFamily="18" charset="0"/>
              </a:rPr>
              <a:t>(model) which enables to predict the labels of an instance given the set of features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Two categories: </a:t>
            </a:r>
            <a:r>
              <a:rPr lang="en-US" altLang="zh-TW" sz="2800" b="1" dirty="0">
                <a:latin typeface="Georgia" panose="02040502050405020303" pitchFamily="18" charset="0"/>
              </a:rPr>
              <a:t>Classification </a:t>
            </a:r>
            <a:r>
              <a:rPr lang="en-US" altLang="zh-TW" sz="2800" dirty="0">
                <a:latin typeface="Georgia" panose="02040502050405020303" pitchFamily="18" charset="0"/>
              </a:rPr>
              <a:t>and </a:t>
            </a:r>
            <a:r>
              <a:rPr lang="en-US" altLang="zh-TW" sz="2800" b="1" dirty="0">
                <a:latin typeface="Georgia" panose="02040502050405020303" pitchFamily="18" charset="0"/>
              </a:rPr>
              <a:t>Regression</a:t>
            </a:r>
          </a:p>
          <a:p>
            <a:pPr lvl="1"/>
            <a:r>
              <a:rPr lang="en-US" altLang="zh-TW" sz="2400" dirty="0">
                <a:latin typeface="Georgia" panose="02040502050405020303" pitchFamily="18" charset="0"/>
              </a:rPr>
              <a:t>Classification: the label is </a:t>
            </a:r>
            <a:r>
              <a:rPr lang="en-US" altLang="zh-TW" sz="2400" b="1" dirty="0">
                <a:solidFill>
                  <a:srgbClr val="0000FF"/>
                </a:solidFill>
                <a:latin typeface="Georgia" panose="02040502050405020303" pitchFamily="18" charset="0"/>
              </a:rPr>
              <a:t>discrete</a:t>
            </a:r>
          </a:p>
          <a:p>
            <a:pPr lvl="1"/>
            <a:r>
              <a:rPr lang="en-US" altLang="zh-TW" sz="2400" dirty="0">
                <a:latin typeface="Georgia" panose="02040502050405020303" pitchFamily="18" charset="0"/>
              </a:rPr>
              <a:t>Regression: the label is </a:t>
            </a:r>
            <a:r>
              <a:rPr lang="en-US" altLang="zh-TW" sz="2400" b="1" dirty="0">
                <a:solidFill>
                  <a:srgbClr val="0000FF"/>
                </a:solidFill>
                <a:latin typeface="Georgia" panose="02040502050405020303" pitchFamily="18" charset="0"/>
              </a:rPr>
              <a:t>continuous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Split into </a:t>
            </a:r>
            <a:r>
              <a:rPr lang="en-US" altLang="zh-TW" sz="2800" b="1" dirty="0">
                <a:latin typeface="Georgia" panose="02040502050405020303" pitchFamily="18" charset="0"/>
              </a:rPr>
              <a:t>training </a:t>
            </a:r>
            <a:r>
              <a:rPr lang="en-US" altLang="zh-TW" sz="2800" dirty="0">
                <a:latin typeface="Georgia" panose="02040502050405020303" pitchFamily="18" charset="0"/>
              </a:rPr>
              <a:t>and </a:t>
            </a:r>
            <a:r>
              <a:rPr lang="en-US" altLang="zh-TW" sz="2800" b="1" dirty="0">
                <a:latin typeface="Georgia" panose="02040502050405020303" pitchFamily="18" charset="0"/>
              </a:rPr>
              <a:t>testing </a:t>
            </a:r>
            <a:r>
              <a:rPr lang="en-US" altLang="zh-TW" sz="2800" dirty="0">
                <a:latin typeface="Georgia" panose="02040502050405020303" pitchFamily="18" charset="0"/>
              </a:rPr>
              <a:t>datasets </a:t>
            </a:r>
          </a:p>
          <a:p>
            <a:endParaRPr lang="en-US" altLang="zh-TW" sz="2400" dirty="0">
              <a:latin typeface="Georgia" panose="02040502050405020303" pitchFamily="18" charset="0"/>
            </a:endParaRPr>
          </a:p>
          <a:p>
            <a:endParaRPr lang="en-US" altLang="zh-TW" sz="2400" dirty="0">
              <a:latin typeface="Georgia" panose="02040502050405020303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906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7CBD4-117A-4D14-914A-F868FFF26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開源的資料集簡介</a:t>
            </a:r>
            <a:endParaRPr lang="en-US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52669E-2728-431C-B073-1353A0E16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6A6FF5-2323-4286-84E8-60434D84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EB5A6-8675-4FF0-8B16-452F197BD0C7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670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E2DB6-72A9-4C98-A4F2-DEDABE4E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Datasets</a:t>
            </a:r>
            <a:r>
              <a:rPr lang="zh-TW" altLang="en-US" b="1" dirty="0"/>
              <a:t>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025CE-478F-4A07-A288-0B43C353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  <a:hlinkClick r:id="rId2"/>
              </a:rPr>
              <a:t>UCI Machine Learning Repository </a:t>
            </a:r>
            <a:endParaRPr lang="en-US" altLang="zh-TW" dirty="0">
              <a:latin typeface="Georgia" panose="02040502050405020303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  <a:hlinkClick r:id="rId3"/>
              </a:rPr>
              <a:t>Kaggle</a:t>
            </a:r>
            <a:endParaRPr lang="en-US" altLang="zh-TW" dirty="0">
              <a:latin typeface="Georgia" panose="02040502050405020303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  <a:hlinkClick r:id="rId4"/>
              </a:rPr>
              <a:t>MNIST</a:t>
            </a:r>
            <a:endParaRPr lang="en-US" altLang="zh-TW" dirty="0">
              <a:latin typeface="Georgia" panose="02040502050405020303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  <a:hlinkClick r:id="rId5"/>
              </a:rPr>
              <a:t>ImageNet</a:t>
            </a:r>
            <a:endParaRPr lang="en-US" altLang="zh-TW" dirty="0">
              <a:latin typeface="Georgia" panose="02040502050405020303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</a:rPr>
              <a:t>CIFAR-10/100</a:t>
            </a:r>
          </a:p>
          <a:p>
            <a:r>
              <a:rPr lang="en-US" altLang="zh-TW" dirty="0">
                <a:latin typeface="Georgia" panose="02040502050405020303" pitchFamily="18" charset="0"/>
              </a:rPr>
              <a:t>MS-COCO</a:t>
            </a:r>
          </a:p>
          <a:p>
            <a:r>
              <a:rPr lang="en-US" altLang="zh-TW" dirty="0">
                <a:latin typeface="Georgia" panose="02040502050405020303" pitchFamily="18" charset="0"/>
              </a:rPr>
              <a:t>Pascal VOC</a:t>
            </a:r>
          </a:p>
          <a:p>
            <a:r>
              <a:rPr lang="en-US" altLang="zh-TW" dirty="0" err="1">
                <a:latin typeface="Georgia" panose="02040502050405020303" pitchFamily="18" charset="0"/>
              </a:rPr>
              <a:t>AIdea</a:t>
            </a:r>
            <a:endParaRPr lang="en-US" altLang="zh-TW" dirty="0">
              <a:latin typeface="Georgia" panose="02040502050405020303" pitchFamily="18" charset="0"/>
            </a:endParaRPr>
          </a:p>
          <a:p>
            <a:endParaRPr lang="en-US" altLang="zh-TW" dirty="0">
              <a:latin typeface="Georgia" panose="02040502050405020303" pitchFamily="18" charset="0"/>
            </a:endParaRPr>
          </a:p>
          <a:p>
            <a:endParaRPr lang="en-US" altLang="zh-TW" dirty="0">
              <a:latin typeface="Georgia" panose="02040502050405020303" pitchFamily="18" charset="0"/>
            </a:endParaRPr>
          </a:p>
          <a:p>
            <a:endParaRPr lang="en-US" altLang="zh-TW" dirty="0">
              <a:latin typeface="Georgia" panose="02040502050405020303" pitchFamily="18" charset="0"/>
            </a:endParaRPr>
          </a:p>
          <a:p>
            <a:endParaRPr lang="en-US" altLang="zh-TW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9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7CBD4-117A-4D14-914A-F868FFF26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計畫課程簡介</a:t>
            </a:r>
            <a:endParaRPr lang="en-US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52669E-2728-431C-B073-1353A0E16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6A6FF5-2323-4286-84E8-60434D84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EB5A6-8675-4FF0-8B16-452F197BD0C7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6906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219693-065B-4F6C-A4ED-5002EBF8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MNIST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D7DE63-908C-409A-B973-F6AED8B8C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Georgia" panose="02040502050405020303" pitchFamily="18" charset="0"/>
              </a:rPr>
              <a:t>handwritten digits</a:t>
            </a:r>
          </a:p>
          <a:p>
            <a:r>
              <a:rPr lang="zh-TW" altLang="en-US" sz="2400" dirty="0">
                <a:latin typeface="Georgia" panose="02040502050405020303" pitchFamily="18" charset="0"/>
              </a:rPr>
              <a:t>手寫數字分類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A20107-FA67-4A6C-8B4C-33C57354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6" y="2492896"/>
            <a:ext cx="8147248" cy="314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43D2E4-F69D-4C1A-8AE8-5DC2DB4C1E18}"/>
              </a:ext>
            </a:extLst>
          </p:cNvPr>
          <p:cNvSpPr/>
          <p:nvPr/>
        </p:nvSpPr>
        <p:spPr>
          <a:xfrm>
            <a:off x="395536" y="602128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http://yann.lecun.com/exdb/mnist/index.html</a:t>
            </a:r>
          </a:p>
        </p:txBody>
      </p:sp>
    </p:spTree>
    <p:extLst>
      <p:ext uri="{BB962C8B-B14F-4D97-AF65-F5344CB8AC3E}">
        <p14:creationId xmlns:p14="http://schemas.microsoft.com/office/powerpoint/2010/main" val="2269918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87135-A928-488E-A7FD-128FA5AE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CIFAR-10/100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6BBAC-EB09-4740-9D2A-F6BA2C3D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Georgia" panose="02040502050405020303" pitchFamily="18" charset="0"/>
              </a:rPr>
              <a:t>32×32 natural image dataset with 10/100 categories</a:t>
            </a:r>
          </a:p>
          <a:p>
            <a:r>
              <a:rPr lang="zh-TW" altLang="en-US" sz="2400" dirty="0">
                <a:latin typeface="Georgia" panose="02040502050405020303" pitchFamily="18" charset="0"/>
              </a:rPr>
              <a:t>影像分類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AB1CA4-5F23-41C5-AC16-308679874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3"/>
            <a:ext cx="5544616" cy="308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66C05D5-C69A-4810-BF2A-499464FE10C7}"/>
              </a:ext>
            </a:extLst>
          </p:cNvPr>
          <p:cNvSpPr/>
          <p:nvPr/>
        </p:nvSpPr>
        <p:spPr>
          <a:xfrm>
            <a:off x="454719" y="5986499"/>
            <a:ext cx="4706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94205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52562-867B-4476-BA87-996DBD1C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ImageNet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B0481E-464F-48FE-9349-7CAF68475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影像分類</a:t>
            </a:r>
          </a:p>
        </p:txBody>
      </p:sp>
      <p:pic>
        <p:nvPicPr>
          <p:cNvPr id="3076" name="Picture 4" descr="ãImageNetãçåçæå°çµæ">
            <a:extLst>
              <a:ext uri="{FF2B5EF4-FFF2-40B4-BE49-F238E27FC236}">
                <a16:creationId xmlns:a16="http://schemas.microsoft.com/office/drawing/2014/main" id="{0655CE5F-E980-4115-B3DC-D78B6FBB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21" y="4307413"/>
            <a:ext cx="7776864" cy="17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9A40AB3-529D-4128-9087-65A9AF5DA09C}"/>
              </a:ext>
            </a:extLst>
          </p:cNvPr>
          <p:cNvSpPr/>
          <p:nvPr/>
        </p:nvSpPr>
        <p:spPr>
          <a:xfrm>
            <a:off x="395536" y="6021288"/>
            <a:ext cx="4161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http://www.image-net.org/about-stats</a:t>
            </a:r>
          </a:p>
        </p:txBody>
      </p:sp>
      <p:pic>
        <p:nvPicPr>
          <p:cNvPr id="3078" name="Picture 6" descr="æ·±åº¦å­¸ç¿è¦è¦ºé åå¸¸ç¨è³æéå½ç¸½">
            <a:extLst>
              <a:ext uri="{FF2B5EF4-FFF2-40B4-BE49-F238E27FC236}">
                <a16:creationId xmlns:a16="http://schemas.microsoft.com/office/drawing/2014/main" id="{192A5B65-B1B9-4290-A80B-44B9C4B0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53" y="2385938"/>
            <a:ext cx="6096000" cy="17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3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B13A6-94C3-4FEF-97F8-FBCE62BC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MS-COCO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58656-BE30-44A1-B271-415B2676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影像分類、影像定位、影像分割</a:t>
            </a:r>
          </a:p>
          <a:p>
            <a:r>
              <a:rPr lang="en-US" altLang="zh-TW" dirty="0">
                <a:latin typeface="Georgia" panose="02040502050405020303" pitchFamily="18" charset="0"/>
              </a:rPr>
              <a:t>Common Objects in Context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pic>
        <p:nvPicPr>
          <p:cNvPr id="5122" name="Picture 2" descr="æ·±åº¦å­¸ç¿è¦è¦ºé åå¸¸ç¨è³æéå½ç¸½">
            <a:extLst>
              <a:ext uri="{FF2B5EF4-FFF2-40B4-BE49-F238E27FC236}">
                <a16:creationId xmlns:a16="http://schemas.microsoft.com/office/drawing/2014/main" id="{8F0A1F04-7432-4FD7-962E-0AE8C6990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4" y="2708920"/>
            <a:ext cx="8065291" cy="24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419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8E20A-32B6-4E27-BBB7-1B97CCDB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Pascal VOC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C12EE7-3024-40E5-9FCA-CB66A3363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影像分類、影像定位、影像分割</a:t>
            </a:r>
          </a:p>
        </p:txBody>
      </p:sp>
      <p:pic>
        <p:nvPicPr>
          <p:cNvPr id="1026" name="Picture 2" descr="ãPascal VOCãçåçæå°çµæ">
            <a:extLst>
              <a:ext uri="{FF2B5EF4-FFF2-40B4-BE49-F238E27FC236}">
                <a16:creationId xmlns:a16="http://schemas.microsoft.com/office/drawing/2014/main" id="{629FFA05-01AA-48FA-AB36-A79E7E99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6406492" cy="33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30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BAC124-DB6B-4528-894A-5C630848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Kaggle 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1FA289-845B-4BAD-B5C2-253B8F88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9C9BB2-8F15-45D4-B281-8441EA40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7"/>
            <a:ext cx="7154521" cy="43710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620A23-C259-4D1B-AB40-62110B83E51B}"/>
              </a:ext>
            </a:extLst>
          </p:cNvPr>
          <p:cNvSpPr/>
          <p:nvPr/>
        </p:nvSpPr>
        <p:spPr>
          <a:xfrm>
            <a:off x="972223" y="6042104"/>
            <a:ext cx="3585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https://www.kaggle.com/datasets</a:t>
            </a:r>
          </a:p>
        </p:txBody>
      </p:sp>
    </p:spTree>
    <p:extLst>
      <p:ext uri="{BB962C8B-B14F-4D97-AF65-F5344CB8AC3E}">
        <p14:creationId xmlns:p14="http://schemas.microsoft.com/office/powerpoint/2010/main" val="16030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E96570-5516-4533-BEF0-7A47135C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Georgia" panose="02040502050405020303" pitchFamily="18" charset="0"/>
              </a:rPr>
              <a:t>Aidea</a:t>
            </a:r>
            <a:r>
              <a:rPr lang="en-US" altLang="zh-TW" b="1" dirty="0">
                <a:latin typeface="Georgia" panose="02040502050405020303" pitchFamily="18" charset="0"/>
              </a:rPr>
              <a:t> </a:t>
            </a:r>
            <a:r>
              <a:rPr lang="zh-TW" altLang="en-US" b="1" dirty="0">
                <a:latin typeface="Georgia" panose="02040502050405020303" pitchFamily="18" charset="0"/>
              </a:rPr>
              <a:t>人工智慧共創平台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871A6-427A-4C6A-99AF-2151E2AB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0ADE54-5708-4A0E-9C9C-28AABE45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23" y="1887525"/>
            <a:ext cx="7718753" cy="42156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8155AF1-1479-4229-A12A-A3555BE36ED1}"/>
              </a:ext>
            </a:extLst>
          </p:cNvPr>
          <p:cNvSpPr/>
          <p:nvPr/>
        </p:nvSpPr>
        <p:spPr>
          <a:xfrm>
            <a:off x="430848" y="6124059"/>
            <a:ext cx="242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https://aidea-web.tw/</a:t>
            </a:r>
          </a:p>
        </p:txBody>
      </p:sp>
    </p:spTree>
    <p:extLst>
      <p:ext uri="{BB962C8B-B14F-4D97-AF65-F5344CB8AC3E}">
        <p14:creationId xmlns:p14="http://schemas.microsoft.com/office/powerpoint/2010/main" val="2915353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C1C6244-3640-4E70-B044-A9AAC46E0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機器學習問題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90C6034F-B276-4DBB-BBDD-558477CBA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5F1614-9E69-4DDE-BE71-FB43FA88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597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06117-2F74-46E6-829F-7E747B46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Learning</a:t>
            </a:r>
            <a:r>
              <a:rPr lang="zh-TW" altLang="en-US" b="1" dirty="0">
                <a:latin typeface="Georgia" panose="02040502050405020303" pitchFamily="18" charset="0"/>
              </a:rPr>
              <a:t> </a:t>
            </a:r>
            <a:r>
              <a:rPr lang="en-US" altLang="zh-TW" b="1" dirty="0">
                <a:latin typeface="Georgia" panose="02040502050405020303" pitchFamily="18" charset="0"/>
              </a:rPr>
              <a:t>Problem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DBB2DF-5279-4EBC-9524-C8BD22652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影像</a:t>
            </a:r>
            <a:r>
              <a:rPr lang="en-US" altLang="zh-TW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/</a:t>
            </a:r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數值</a:t>
            </a: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F80B86C4-F37B-495D-A498-343DB250B9C1}"/>
              </a:ext>
            </a:extLst>
          </p:cNvPr>
          <p:cNvSpPr/>
          <p:nvPr/>
        </p:nvSpPr>
        <p:spPr>
          <a:xfrm>
            <a:off x="2617020" y="3592691"/>
            <a:ext cx="502220" cy="302260"/>
          </a:xfrm>
          <a:custGeom>
            <a:avLst/>
            <a:gdLst/>
            <a:ahLst/>
            <a:cxnLst/>
            <a:rect l="l" t="t" r="r" b="b"/>
            <a:pathLst>
              <a:path w="184784" h="302260">
                <a:moveTo>
                  <a:pt x="92201" y="0"/>
                </a:moveTo>
                <a:lnTo>
                  <a:pt x="92201" y="75437"/>
                </a:lnTo>
                <a:lnTo>
                  <a:pt x="0" y="75437"/>
                </a:lnTo>
                <a:lnTo>
                  <a:pt x="0" y="226313"/>
                </a:lnTo>
                <a:lnTo>
                  <a:pt x="92201" y="226313"/>
                </a:lnTo>
                <a:lnTo>
                  <a:pt x="92201" y="301751"/>
                </a:lnTo>
                <a:lnTo>
                  <a:pt x="184404" y="150875"/>
                </a:lnTo>
                <a:lnTo>
                  <a:pt x="92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561167-7AA5-42CF-8D95-D44EB6C8FB7D}"/>
              </a:ext>
            </a:extLst>
          </p:cNvPr>
          <p:cNvSpPr/>
          <p:nvPr/>
        </p:nvSpPr>
        <p:spPr>
          <a:xfrm>
            <a:off x="3119240" y="2564904"/>
            <a:ext cx="2851818" cy="2265632"/>
          </a:xfrm>
          <a:prstGeom prst="rect">
            <a:avLst/>
          </a:prstGeom>
          <a:solidFill>
            <a:srgbClr val="FF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C75E53-C1C6-4384-B2C6-FF900775145B}"/>
              </a:ext>
            </a:extLst>
          </p:cNvPr>
          <p:cNvSpPr/>
          <p:nvPr/>
        </p:nvSpPr>
        <p:spPr>
          <a:xfrm>
            <a:off x="96948" y="2912890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Numerical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Georgia" panose="02040502050405020303" pitchFamily="18" charset="0"/>
              </a:rPr>
              <a:t>Images</a:t>
            </a:r>
            <a:endParaRPr lang="zh-TW" altLang="en-US" sz="32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F7B029-1777-400B-970F-986BB7D4C3EC}"/>
              </a:ext>
            </a:extLst>
          </p:cNvPr>
          <p:cNvSpPr txBox="1"/>
          <p:nvPr/>
        </p:nvSpPr>
        <p:spPr>
          <a:xfrm>
            <a:off x="3128037" y="3283297"/>
            <a:ext cx="2884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</a:rPr>
              <a:t>Neural Networks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(Deep Learning)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6D522B-E880-48B7-9BFB-45EA577F383A}"/>
              </a:ext>
            </a:extLst>
          </p:cNvPr>
          <p:cNvSpPr/>
          <p:nvPr/>
        </p:nvSpPr>
        <p:spPr>
          <a:xfrm>
            <a:off x="6188586" y="2904726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Georgia" panose="02040502050405020303" pitchFamily="18" charset="0"/>
              </a:rPr>
              <a:t>Numerical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Images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370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0A1490-A473-42C0-AE35-2DF047B9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影像分類的目的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8739AD-2FC9-42DB-AEE5-C94E25709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標籤值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58A14E-FCD8-48CA-9AEA-C092FF98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圖片 2">
            <a:extLst>
              <a:ext uri="{FF2B5EF4-FFF2-40B4-BE49-F238E27FC236}">
                <a16:creationId xmlns:a16="http://schemas.microsoft.com/office/drawing/2014/main" id="{58B77179-68F7-4995-84E5-999596258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38" y="2132856"/>
            <a:ext cx="6264051" cy="415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093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7A9186-A835-4CD8-B94B-F9C43B20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計畫課程簡介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BC59D-9238-4C77-8601-6912969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26AD62-AE8E-4D65-B1C6-BC32BFF6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EE54D4-C719-43B7-82CF-1DE383B3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15" y="1647825"/>
            <a:ext cx="8314694" cy="30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97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73216-9FBB-4F21-9BA0-0328E76A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影像分類的目的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F4FD6B-E268-4217-B695-9FE7786E7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Fashion MNIST Dataset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01DE71-B3DC-4C61-A021-2E7EE78B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6218C9-9E2D-4258-B7A5-2869231DD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76872"/>
            <a:ext cx="7560840" cy="3526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80E556-294A-476B-9D02-3840BBAAC75B}"/>
              </a:ext>
            </a:extLst>
          </p:cNvPr>
          <p:cNvSpPr/>
          <p:nvPr/>
        </p:nvSpPr>
        <p:spPr>
          <a:xfrm>
            <a:off x="457200" y="5710019"/>
            <a:ext cx="8466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https://towardsdatascience.com/the-4-convolutional-neural-network-models-that-can-classify-your-fashion-images-9fe7f3e5399d</a:t>
            </a:r>
          </a:p>
        </p:txBody>
      </p:sp>
    </p:spTree>
    <p:extLst>
      <p:ext uri="{BB962C8B-B14F-4D97-AF65-F5344CB8AC3E}">
        <p14:creationId xmlns:p14="http://schemas.microsoft.com/office/powerpoint/2010/main" val="927355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C7598-BCE0-4EEC-B173-5A86445C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物件偵測的目的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7DBB09-5256-44AB-BBD9-C97FD43BB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偵測物件邊界框位置 </a:t>
            </a:r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(x, y, w, h) </a:t>
            </a:r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的</a:t>
            </a:r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4</a:t>
            </a:r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個參數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C7633A-6BD0-44AB-B208-A4550092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F37C5-8FD9-44BB-91F9-ACE2C3220FA7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pic>
        <p:nvPicPr>
          <p:cNvPr id="5122" name="Picture 2" descr="https://www.pyimagesearch.com/wp-content/uploads/2017/09/example06_result-1.jpg">
            <a:extLst>
              <a:ext uri="{FF2B5EF4-FFF2-40B4-BE49-F238E27FC236}">
                <a16:creationId xmlns:a16="http://schemas.microsoft.com/office/drawing/2014/main" id="{96EA0E41-A586-45CB-867D-F1B771CF9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068" y="2236515"/>
            <a:ext cx="3819319" cy="349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CC9F12-A7BD-424E-AF75-8BFB536939B4}"/>
              </a:ext>
            </a:extLst>
          </p:cNvPr>
          <p:cNvSpPr/>
          <p:nvPr/>
        </p:nvSpPr>
        <p:spPr>
          <a:xfrm>
            <a:off x="323528" y="5824664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圖片來源</a:t>
            </a:r>
            <a:r>
              <a:rPr lang="en-US" altLang="zh-TW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: </a:t>
            </a:r>
            <a:r>
              <a:rPr lang="zh-TW" altLang="en-US" dirty="0">
                <a:latin typeface="Georgia" panose="02040502050405020303" pitchFamily="18" charset="0"/>
              </a:rPr>
              <a:t>https://www.pyimagesearch.com/2017/09/11/object-detection-with-deep-learning-and-opencv/</a:t>
            </a:r>
          </a:p>
        </p:txBody>
      </p:sp>
    </p:spTree>
    <p:extLst>
      <p:ext uri="{BB962C8B-B14F-4D97-AF65-F5344CB8AC3E}">
        <p14:creationId xmlns:p14="http://schemas.microsoft.com/office/powerpoint/2010/main" val="3806148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AD628-E4F2-4B71-9BC4-C4033824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臉部特徵點的目的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AE210B-2D63-42C6-A8FB-F7F1C6DC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偵測</a:t>
            </a:r>
            <a:r>
              <a:rPr lang="zh-TW" altLang="en-US" dirty="0">
                <a:latin typeface="Georgia" panose="02040502050405020303" pitchFamily="18" charset="0"/>
              </a:rPr>
              <a:t>臉部</a:t>
            </a:r>
            <a:r>
              <a:rPr lang="en-US" altLang="zh-TW" dirty="0">
                <a:latin typeface="Georgia" panose="02040502050405020303" pitchFamily="18" charset="0"/>
              </a:rPr>
              <a:t>68</a:t>
            </a:r>
            <a:r>
              <a:rPr lang="zh-TW" altLang="en-US" dirty="0">
                <a:latin typeface="Georgia" panose="02040502050405020303" pitchFamily="18" charset="0"/>
              </a:rPr>
              <a:t>個關鍵點座標位置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E2CDBF-24EC-495C-A20A-A710988A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0152" y="6736283"/>
            <a:ext cx="2133600" cy="365125"/>
          </a:xfrm>
        </p:spPr>
        <p:txBody>
          <a:bodyPr/>
          <a:lstStyle/>
          <a:p>
            <a:pPr>
              <a:defRPr/>
            </a:pPr>
            <a:fld id="{6B7F37C5-8FD9-44BB-91F9-ACE2C3220FA7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pic>
        <p:nvPicPr>
          <p:cNvPr id="4098" name="Picture 2" descr="pic">
            <a:extLst>
              <a:ext uri="{FF2B5EF4-FFF2-40B4-BE49-F238E27FC236}">
                <a16:creationId xmlns:a16="http://schemas.microsoft.com/office/drawing/2014/main" id="{3AFCB93A-E5D1-48A8-AD30-5EC0AD07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09" y="2174289"/>
            <a:ext cx="3907383" cy="39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01DCEA5-4371-41C3-A4C2-54E626E834BF}"/>
              </a:ext>
            </a:extLst>
          </p:cNvPr>
          <p:cNvSpPr/>
          <p:nvPr/>
        </p:nvSpPr>
        <p:spPr>
          <a:xfrm>
            <a:off x="2267744" y="6075487"/>
            <a:ext cx="5690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資料來源</a:t>
            </a:r>
            <a:r>
              <a:rPr lang="en-US" altLang="zh-TW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: </a:t>
            </a:r>
            <a:r>
              <a:rPr lang="zh-TW" altLang="en-US" dirty="0">
                <a:latin typeface="Georgia" panose="02040502050405020303" pitchFamily="18" charset="0"/>
              </a:rPr>
              <a:t>https://juanzdev.github.io/TeethClassifier/</a:t>
            </a:r>
          </a:p>
        </p:txBody>
      </p:sp>
    </p:spTree>
    <p:extLst>
      <p:ext uri="{BB962C8B-B14F-4D97-AF65-F5344CB8AC3E}">
        <p14:creationId xmlns:p14="http://schemas.microsoft.com/office/powerpoint/2010/main" val="3017856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5BA053-5020-4E5E-B6DD-4FE56861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臉部特徵點的目的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263060-BFD7-4724-BC39-387DDFD3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github.com/yinguobing/cnn-facial-landmark/raw/master/demo01.gif">
            <a:extLst>
              <a:ext uri="{FF2B5EF4-FFF2-40B4-BE49-F238E27FC236}">
                <a16:creationId xmlns:a16="http://schemas.microsoft.com/office/drawing/2014/main" id="{8F35A056-9F24-47CA-895D-D50472AEEE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4" y="1635651"/>
            <a:ext cx="425308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6894A4-451E-44D5-9152-A4D1EDB69827}"/>
              </a:ext>
            </a:extLst>
          </p:cNvPr>
          <p:cNvSpPr/>
          <p:nvPr/>
        </p:nvSpPr>
        <p:spPr>
          <a:xfrm>
            <a:off x="395536" y="6126163"/>
            <a:ext cx="5742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資料來源</a:t>
            </a:r>
            <a:r>
              <a:rPr lang="en-US" altLang="zh-TW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: </a:t>
            </a:r>
            <a:r>
              <a:rPr lang="zh-TW" altLang="en-US" dirty="0"/>
              <a:t>https://github.com/yinguobing/cnn-facial-landmark</a:t>
            </a:r>
          </a:p>
        </p:txBody>
      </p:sp>
      <p:pic>
        <p:nvPicPr>
          <p:cNvPr id="1028" name="Picture 4" descr="qixing-landmark">
            <a:extLst>
              <a:ext uri="{FF2B5EF4-FFF2-40B4-BE49-F238E27FC236}">
                <a16:creationId xmlns:a16="http://schemas.microsoft.com/office/drawing/2014/main" id="{4B853F3E-42B3-4CAD-8256-5CB97E97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397" y="3481745"/>
            <a:ext cx="3970784" cy="265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yinguobing/cnn-facial-landmark/raw/master/demo03.gif">
            <a:extLst>
              <a:ext uri="{FF2B5EF4-FFF2-40B4-BE49-F238E27FC236}">
                <a16:creationId xmlns:a16="http://schemas.microsoft.com/office/drawing/2014/main" id="{590CB55A-4495-4362-BB55-833C368C25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97" y="3481745"/>
            <a:ext cx="4236343" cy="155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äººè¸å§¿æä¼°ç®">
            <a:extLst>
              <a:ext uri="{FF2B5EF4-FFF2-40B4-BE49-F238E27FC236}">
                <a16:creationId xmlns:a16="http://schemas.microsoft.com/office/drawing/2014/main" id="{AA56A598-5B07-4C5A-8B8E-52718261E7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35651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48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05E64-F594-4B13-BB64-5B4A7D7A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臉部特徵點的目的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5A2274-226D-45F9-A35A-7C46AE855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68 points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F26A5D-13CA-436B-BE46-695781D1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2050" name="Picture 2" descr="ãface landmarkãçåçæå°çµæ">
            <a:extLst>
              <a:ext uri="{FF2B5EF4-FFF2-40B4-BE49-F238E27FC236}">
                <a16:creationId xmlns:a16="http://schemas.microsoft.com/office/drawing/2014/main" id="{5C23400B-2155-448F-86D8-4713D404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32" y="2270601"/>
            <a:ext cx="3966468" cy="403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624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5A1CD-EF09-4088-A1F3-0B9E4360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臉部識別的目的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0C11B0-DCF0-411F-8004-F047B24F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Georgia" panose="02040502050405020303" pitchFamily="18" charset="0"/>
              </a:rPr>
              <a:t>Multi-task Cascaded Convolutional Networks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950D9-C68F-4A46-9A88-713D5EE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BE0FA6-21E0-4A88-B119-48D0FEA6A1D5}"/>
              </a:ext>
            </a:extLst>
          </p:cNvPr>
          <p:cNvSpPr/>
          <p:nvPr/>
        </p:nvSpPr>
        <p:spPr>
          <a:xfrm>
            <a:off x="107504" y="6011116"/>
            <a:ext cx="5598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https://www.youtube.com/watch?v=zZZcEu-iZnk</a:t>
            </a:r>
          </a:p>
        </p:txBody>
      </p:sp>
      <p:pic>
        <p:nvPicPr>
          <p:cNvPr id="121858" name="Picture 2" descr="ãMTCNNãçåçæå°çµæ">
            <a:extLst>
              <a:ext uri="{FF2B5EF4-FFF2-40B4-BE49-F238E27FC236}">
                <a16:creationId xmlns:a16="http://schemas.microsoft.com/office/drawing/2014/main" id="{715A428D-BDAD-4212-9EB1-1A367F5E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62923"/>
            <a:ext cx="6552728" cy="36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27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CB5BE-286E-42A0-AAFF-825BF6A5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人體骨架偵測的目的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6F880-A2F7-4326-A1DD-FB6796C65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人體骨架偵測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081308-7641-48FB-968A-ACC421EB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F37C5-8FD9-44BB-91F9-ACE2C3220FA7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54B96D-53DD-4AD2-88CF-17D84F63A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2348880"/>
            <a:ext cx="7962900" cy="37433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C315EC-4925-4019-B299-080A9CBAE1E5}"/>
              </a:ext>
            </a:extLst>
          </p:cNvPr>
          <p:cNvSpPr/>
          <p:nvPr/>
        </p:nvSpPr>
        <p:spPr>
          <a:xfrm>
            <a:off x="567104" y="5989140"/>
            <a:ext cx="796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圖片來源</a:t>
            </a:r>
            <a:r>
              <a:rPr lang="en-US" altLang="zh-TW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:</a:t>
            </a:r>
            <a:r>
              <a:rPr lang="zh-TW" altLang="en-US" dirty="0">
                <a:latin typeface="Georgia" panose="02040502050405020303" pitchFamily="18" charset="0"/>
              </a:rPr>
              <a:t> https://blog.nanonets.com/human-pose-estimation-2d-guide/</a:t>
            </a:r>
          </a:p>
        </p:txBody>
      </p:sp>
    </p:spTree>
    <p:extLst>
      <p:ext uri="{BB962C8B-B14F-4D97-AF65-F5344CB8AC3E}">
        <p14:creationId xmlns:p14="http://schemas.microsoft.com/office/powerpoint/2010/main" val="591362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CEA85-DFBB-4150-9962-490817C0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人體骨架偵測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AD62FF-02EB-4964-B28D-E7726A28C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Georgia" panose="02040502050405020303" pitchFamily="18" charset="0"/>
              </a:rPr>
              <a:t>找到肢體的</a:t>
            </a:r>
            <a:r>
              <a:rPr lang="en-US" altLang="zh-TW" dirty="0">
                <a:latin typeface="Georgia" panose="02040502050405020303" pitchFamily="18" charset="0"/>
              </a:rPr>
              <a:t>18</a:t>
            </a:r>
            <a:r>
              <a:rPr lang="zh-TW" altLang="en-US" dirty="0">
                <a:latin typeface="Georgia" panose="02040502050405020303" pitchFamily="18" charset="0"/>
              </a:rPr>
              <a:t>個關鍵點座標位置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6D4539-C1C0-4E56-9AAE-D31A41E0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F37C5-8FD9-44BB-91F9-ACE2C3220FA7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097B22D-3C4F-49D5-BE3D-152E5670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35" y="2203009"/>
            <a:ext cx="3168352" cy="19023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B0F38E5-0631-4654-B7D1-CABA3FBE39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8798" y="2198481"/>
            <a:ext cx="3044614" cy="3912182"/>
          </a:xfrm>
          <a:prstGeom prst="rect">
            <a:avLst/>
          </a:prstGeom>
        </p:spPr>
      </p:pic>
      <p:pic>
        <p:nvPicPr>
          <p:cNvPr id="7" name="內容版面配置區 21">
            <a:extLst>
              <a:ext uri="{FF2B5EF4-FFF2-40B4-BE49-F238E27FC236}">
                <a16:creationId xmlns:a16="http://schemas.microsoft.com/office/drawing/2014/main" id="{795E8002-61EB-4D6E-B276-9DF856293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335" y="4307047"/>
            <a:ext cx="3168352" cy="176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7169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91026-B16B-4FA8-8364-5AA29005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15 or 18 points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5DEDBE-C66F-48E5-9214-AF3ECB137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88C552-7B99-43E0-82AF-F06FBF76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63902D-3D35-4487-9809-854757FE1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33" y="1748997"/>
            <a:ext cx="4015079" cy="43771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428750-FE42-486F-A148-089B7CFC8A4A}"/>
              </a:ext>
            </a:extLst>
          </p:cNvPr>
          <p:cNvSpPr/>
          <p:nvPr/>
        </p:nvSpPr>
        <p:spPr>
          <a:xfrm>
            <a:off x="1043608" y="5984260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333333"/>
                </a:solidFill>
                <a:latin typeface="Georgia" panose="02040502050405020303" pitchFamily="18" charset="0"/>
              </a:rPr>
              <a:t>Realtime Multi-Person 2D Pose Estimation using Part Affinity Fields</a:t>
            </a:r>
            <a:endParaRPr lang="zh-TW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8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9D9AB-327C-4625-A60C-E2CCBABF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Question &amp; Answer</a:t>
            </a:r>
            <a:endParaRPr lang="zh-TW" altLang="en-US" b="1" dirty="0">
              <a:latin typeface="華康圓體 Std W3" panose="02000300000000000000" pitchFamily="50" charset="-120"/>
              <a:ea typeface="華康圓體 Std W3" panose="02000300000000000000" pitchFamily="50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C307D0-F67E-4936-9360-F66B5E399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數字分類</a:t>
            </a:r>
            <a:endParaRPr lang="zh-TW" altLang="en-US" dirty="0">
              <a:latin typeface="Georgia" panose="02040502050405020303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CC4573-6CDD-4755-9ECB-4F9CD248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117762" name="Picture 2" descr="TensorFlowç·´ç¿20: ä½¿ç¨æ·±åº¦å­¸ç¿ç ´è§£å­åé©è­ç¢¼">
            <a:extLst>
              <a:ext uri="{FF2B5EF4-FFF2-40B4-BE49-F238E27FC236}">
                <a16:creationId xmlns:a16="http://schemas.microsoft.com/office/drawing/2014/main" id="{CDEF21C7-292A-45D0-85BF-8667AEE8E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132857"/>
            <a:ext cx="460851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4" name="Picture 4" descr="TensorFlowç·´ç¿20: ä½¿ç¨æ·±åº¦å­¸ç¿ç ´è§£å­åé©è­ç¢¼">
            <a:extLst>
              <a:ext uri="{FF2B5EF4-FFF2-40B4-BE49-F238E27FC236}">
                <a16:creationId xmlns:a16="http://schemas.microsoft.com/office/drawing/2014/main" id="{E86E6A81-03B5-4746-8864-71AE214A8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94438"/>
            <a:ext cx="4608512" cy="19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90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490A8-4810-48D2-8BFE-C3D5BE07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計畫課程簡介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EEC605-4E9D-4967-A87B-43E3DE8D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5F304-B262-4703-A55D-A4BFE8F2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B18FF1-B111-41B7-BFBF-26365A97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14489"/>
            <a:ext cx="754179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12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DE48B-4A76-4F68-85AA-CD908CE7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驗證碼的目的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8CEA3A-08D0-4006-A885-F2F0A8F5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3911EE-67DF-41DD-A9D3-D3BC7CB6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124930" name="Picture 2" descr="https://github.com/ypwhs/captcha_break/raw/master/imgs/cnn.png">
            <a:extLst>
              <a:ext uri="{FF2B5EF4-FFF2-40B4-BE49-F238E27FC236}">
                <a16:creationId xmlns:a16="http://schemas.microsoft.com/office/drawing/2014/main" id="{03E77BAD-3A23-49BB-B5B8-660DF9107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1844824"/>
            <a:ext cx="8568952" cy="327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E58D03-31D4-4DB7-B298-ED41E65EA49C}"/>
              </a:ext>
            </a:extLst>
          </p:cNvPr>
          <p:cNvSpPr/>
          <p:nvPr/>
        </p:nvSpPr>
        <p:spPr>
          <a:xfrm>
            <a:off x="2411760" y="5183919"/>
            <a:ext cx="4369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https://github.com/ypwhs/captcha_break</a:t>
            </a:r>
          </a:p>
        </p:txBody>
      </p:sp>
    </p:spTree>
    <p:extLst>
      <p:ext uri="{BB962C8B-B14F-4D97-AF65-F5344CB8AC3E}">
        <p14:creationId xmlns:p14="http://schemas.microsoft.com/office/powerpoint/2010/main" val="3853487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06117-2F74-46E6-829F-7E747B46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Learning</a:t>
            </a:r>
            <a:r>
              <a:rPr lang="zh-TW" altLang="en-US" b="1" dirty="0">
                <a:latin typeface="Georgia" panose="02040502050405020303" pitchFamily="18" charset="0"/>
              </a:rPr>
              <a:t> </a:t>
            </a:r>
            <a:r>
              <a:rPr lang="en-US" altLang="zh-TW" b="1" dirty="0">
                <a:latin typeface="Georgia" panose="02040502050405020303" pitchFamily="18" charset="0"/>
              </a:rPr>
              <a:t>Problem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DBB2DF-5279-4EBC-9524-C8BD22652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F80B86C4-F37B-495D-A498-343DB250B9C1}"/>
              </a:ext>
            </a:extLst>
          </p:cNvPr>
          <p:cNvSpPr/>
          <p:nvPr/>
        </p:nvSpPr>
        <p:spPr>
          <a:xfrm>
            <a:off x="2617020" y="3592691"/>
            <a:ext cx="502220" cy="302260"/>
          </a:xfrm>
          <a:custGeom>
            <a:avLst/>
            <a:gdLst/>
            <a:ahLst/>
            <a:cxnLst/>
            <a:rect l="l" t="t" r="r" b="b"/>
            <a:pathLst>
              <a:path w="184784" h="302260">
                <a:moveTo>
                  <a:pt x="92201" y="0"/>
                </a:moveTo>
                <a:lnTo>
                  <a:pt x="92201" y="75437"/>
                </a:lnTo>
                <a:lnTo>
                  <a:pt x="0" y="75437"/>
                </a:lnTo>
                <a:lnTo>
                  <a:pt x="0" y="226313"/>
                </a:lnTo>
                <a:lnTo>
                  <a:pt x="92201" y="226313"/>
                </a:lnTo>
                <a:lnTo>
                  <a:pt x="92201" y="301751"/>
                </a:lnTo>
                <a:lnTo>
                  <a:pt x="184404" y="150875"/>
                </a:lnTo>
                <a:lnTo>
                  <a:pt x="92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561167-7AA5-42CF-8D95-D44EB6C8FB7D}"/>
              </a:ext>
            </a:extLst>
          </p:cNvPr>
          <p:cNvSpPr/>
          <p:nvPr/>
        </p:nvSpPr>
        <p:spPr>
          <a:xfrm>
            <a:off x="3119240" y="2564904"/>
            <a:ext cx="2851818" cy="2265632"/>
          </a:xfrm>
          <a:prstGeom prst="rect">
            <a:avLst/>
          </a:prstGeom>
          <a:solidFill>
            <a:srgbClr val="FF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C75E53-C1C6-4384-B2C6-FF900775145B}"/>
              </a:ext>
            </a:extLst>
          </p:cNvPr>
          <p:cNvSpPr/>
          <p:nvPr/>
        </p:nvSpPr>
        <p:spPr>
          <a:xfrm>
            <a:off x="96948" y="2912890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Numerical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Georgia" panose="02040502050405020303" pitchFamily="18" charset="0"/>
              </a:rPr>
              <a:t>Images</a:t>
            </a:r>
            <a:endParaRPr lang="zh-TW" altLang="en-US" sz="32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F7B029-1777-400B-970F-986BB7D4C3EC}"/>
              </a:ext>
            </a:extLst>
          </p:cNvPr>
          <p:cNvSpPr txBox="1"/>
          <p:nvPr/>
        </p:nvSpPr>
        <p:spPr>
          <a:xfrm>
            <a:off x="3128037" y="3283297"/>
            <a:ext cx="2884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</a:rPr>
              <a:t>Neural Networks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(Deep Learning)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6D522B-E880-48B7-9BFB-45EA577F383A}"/>
              </a:ext>
            </a:extLst>
          </p:cNvPr>
          <p:cNvSpPr/>
          <p:nvPr/>
        </p:nvSpPr>
        <p:spPr>
          <a:xfrm>
            <a:off x="6188586" y="2904726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Numerical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Georgia" panose="02040502050405020303" pitchFamily="18" charset="0"/>
              </a:rPr>
              <a:t>Images</a:t>
            </a:r>
            <a:endParaRPr lang="zh-TW" altLang="en-US" sz="32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3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ED0FE7-18B5-44F2-A5A3-C725B44F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影像分割的目的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F281-4A21-4A17-B993-6C314175A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Image Segmentation</a:t>
            </a:r>
          </a:p>
          <a:p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像素點的標籤或索引值 </a:t>
            </a:r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(index)</a:t>
            </a:r>
            <a:endParaRPr lang="zh-TW" altLang="en-US" dirty="0">
              <a:latin typeface="Georgia" panose="02040502050405020303" pitchFamily="18" charset="0"/>
              <a:ea typeface="華康圓體 Std W3" panose="02000300000000000000" pitchFamily="50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8AFF2B-67D8-4BE1-A2CA-3E96926B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70AFF048-0BF3-4B19-9B52-0D372C05F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2780928"/>
            <a:ext cx="6552728" cy="327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CE75AA-2184-47D0-B38E-31CC2BEF1034}"/>
              </a:ext>
            </a:extLst>
          </p:cNvPr>
          <p:cNvSpPr/>
          <p:nvPr/>
        </p:nvSpPr>
        <p:spPr>
          <a:xfrm>
            <a:off x="827584" y="5977889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U-Net: Convolutional Networks for Biomedical Image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716325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C78D3A-F338-4791-BC24-88E14D92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語意分割的目的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53C0E0-4ACE-4FCE-AA65-3587CEA35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itchFamily="18" charset="0"/>
              </a:rPr>
              <a:t>Semantic segmentation:</a:t>
            </a:r>
            <a:r>
              <a:rPr lang="zh-TW" altLang="en-US" dirty="0">
                <a:latin typeface="Georgia" pitchFamily="18" charset="0"/>
              </a:rPr>
              <a:t> </a:t>
            </a:r>
            <a:r>
              <a:rPr lang="en-US" altLang="zh-TW" dirty="0">
                <a:latin typeface="Georgia" pitchFamily="18" charset="0"/>
              </a:rPr>
              <a:t>pixel-based</a:t>
            </a:r>
          </a:p>
          <a:p>
            <a:endParaRPr lang="zh-TW" altLang="en-US" dirty="0"/>
          </a:p>
        </p:txBody>
      </p:sp>
      <p:pic>
        <p:nvPicPr>
          <p:cNvPr id="4" name="Picture 2" descr="「semantic segmentation」的圖片搜尋結果">
            <a:hlinkClick r:id="rId2" action="ppaction://hlinkfile"/>
            <a:extLst>
              <a:ext uri="{FF2B5EF4-FFF2-40B4-BE49-F238E27FC236}">
                <a16:creationId xmlns:a16="http://schemas.microsoft.com/office/drawing/2014/main" id="{C07B889B-6915-4430-BA04-DF2D20F11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2204864"/>
            <a:ext cx="784887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17352E0-B521-4B55-AD0C-977A7B029BC6}"/>
              </a:ext>
            </a:extLst>
          </p:cNvPr>
          <p:cNvSpPr/>
          <p:nvPr/>
        </p:nvSpPr>
        <p:spPr>
          <a:xfrm>
            <a:off x="561183" y="5787462"/>
            <a:ext cx="7725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Georgia" panose="02040502050405020303" pitchFamily="18" charset="0"/>
              </a:rPr>
              <a:t>Source: A Deep Convolutional Encoder-Decoder Architecture for multi-class pixelwise segmentation (Semantic Segmentation using Deep Learning) </a:t>
            </a:r>
            <a:endParaRPr lang="zh-TW" altLang="en-U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56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60422-5DF4-4AFC-9566-D00BB442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實體分割的目的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456EC8-446A-471D-944C-8FF39B3B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Instance Segmentation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A6524B-954F-4BBF-8EE9-B7B9A6DA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9628EF-DAB3-408E-8C13-1401F42E16E5}"/>
              </a:ext>
            </a:extLst>
          </p:cNvPr>
          <p:cNvSpPr/>
          <p:nvPr/>
        </p:nvSpPr>
        <p:spPr>
          <a:xfrm>
            <a:off x="755576" y="5478124"/>
            <a:ext cx="739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http://publications.lib.chalmers.se/records/fulltext/250417/250417.pdf</a:t>
            </a:r>
          </a:p>
        </p:txBody>
      </p:sp>
      <p:pic>
        <p:nvPicPr>
          <p:cNvPr id="119810" name="Picture 2" descr="ãinstance segmentationãçåçæå°çµæ">
            <a:extLst>
              <a:ext uri="{FF2B5EF4-FFF2-40B4-BE49-F238E27FC236}">
                <a16:creationId xmlns:a16="http://schemas.microsoft.com/office/drawing/2014/main" id="{E0746D7B-ABF2-45BE-A81F-546C8DA0D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2564904"/>
            <a:ext cx="8170079" cy="277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87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39470-23EA-4D72-A751-DAEE0209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Depth Estimation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D9D902E-6E61-4452-BCAF-16DE636AC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8999"/>
            <a:ext cx="8229600" cy="231296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4D2E25-5AD5-4FA2-91FF-3F4831761B05}"/>
              </a:ext>
            </a:extLst>
          </p:cNvPr>
          <p:cNvSpPr/>
          <p:nvPr/>
        </p:nvSpPr>
        <p:spPr>
          <a:xfrm>
            <a:off x="606960" y="5877272"/>
            <a:ext cx="8363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Georgia" panose="02040502050405020303" pitchFamily="18" charset="0"/>
              </a:rPr>
              <a:t>FuseNet</a:t>
            </a:r>
            <a:r>
              <a:rPr lang="en-US" altLang="zh-TW" sz="1600" dirty="0">
                <a:latin typeface="Georgia" panose="02040502050405020303" pitchFamily="18" charset="0"/>
              </a:rPr>
              <a:t>: Incorporating Depth into Semantic Segmentation via Fusion-based CNN Architecture</a:t>
            </a:r>
          </a:p>
        </p:txBody>
      </p:sp>
      <p:pic>
        <p:nvPicPr>
          <p:cNvPr id="2050" name="Picture 2" descr="R200 Camera Location Labels">
            <a:extLst>
              <a:ext uri="{FF2B5EF4-FFF2-40B4-BE49-F238E27FC236}">
                <a16:creationId xmlns:a16="http://schemas.microsoft.com/office/drawing/2014/main" id="{DC8B8564-B888-433F-AC99-AE28F4F0B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875631"/>
            <a:ext cx="4690864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0759D2-CC23-4810-B307-FF8B3D1E0AE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9" r="454"/>
          <a:stretch/>
        </p:blipFill>
        <p:spPr bwMode="auto">
          <a:xfrm>
            <a:off x="5652120" y="1552944"/>
            <a:ext cx="792088" cy="16465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0FA775-BD6A-46DF-AC45-85A80F1C4416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2" r="834"/>
          <a:stretch/>
        </p:blipFill>
        <p:spPr bwMode="auto">
          <a:xfrm>
            <a:off x="6660232" y="1552943"/>
            <a:ext cx="792088" cy="16465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9700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DF8E-85EE-4A5D-BEEF-9811C733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Depth Estimation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14B1ED-8765-4A80-B5EA-CE92C5C7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E68C26-EEE7-4D8E-90F5-C3D86A8BB6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20" y="1485206"/>
            <a:ext cx="8196560" cy="19064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977524-9933-4B78-89CE-2344921A0F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91675"/>
            <a:ext cx="3644773" cy="24135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2C5B4DB-B6D4-4564-BF73-3B7AEBE95AA6}"/>
              </a:ext>
            </a:extLst>
          </p:cNvPr>
          <p:cNvSpPr/>
          <p:nvPr/>
        </p:nvSpPr>
        <p:spPr>
          <a:xfrm>
            <a:off x="473720" y="5858771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FuseNet: Incorporating Depth into Semantic Segmentation via Fusion-based CNN Architecture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6F79FB-43FF-491A-9EFE-FBCCD3D80A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056" y="3574661"/>
            <a:ext cx="3168352" cy="16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1D6E1-11E8-451C-8C40-73F9169A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I</a:t>
            </a:r>
            <a:r>
              <a:rPr lang="zh-TW" altLang="en-US" b="1" dirty="0">
                <a:latin typeface="Georgia" panose="02040502050405020303" pitchFamily="18" charset="0"/>
              </a:rPr>
              <a:t>npainting </a:t>
            </a:r>
            <a:r>
              <a:rPr lang="en-US" altLang="zh-TW" b="1" dirty="0">
                <a:latin typeface="Georgia" panose="02040502050405020303" pitchFamily="18" charset="0"/>
              </a:rPr>
              <a:t>&amp; Denoising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B4C1A89-FB04-4E69-882F-19D0CEE3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8" y="1600201"/>
            <a:ext cx="7660304" cy="4205064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EC2035A-F89E-4ABE-B7A4-51F9510DD099}"/>
              </a:ext>
            </a:extLst>
          </p:cNvPr>
          <p:cNvSpPr/>
          <p:nvPr/>
        </p:nvSpPr>
        <p:spPr>
          <a:xfrm>
            <a:off x="741848" y="5770174"/>
            <a:ext cx="7214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"Deep Image Prior": super-resolution, inpainting, denoising without learning on a dataset and pretrained networks.</a:t>
            </a:r>
          </a:p>
        </p:txBody>
      </p:sp>
    </p:spTree>
    <p:extLst>
      <p:ext uri="{BB962C8B-B14F-4D97-AF65-F5344CB8AC3E}">
        <p14:creationId xmlns:p14="http://schemas.microsoft.com/office/powerpoint/2010/main" val="3045862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06117-2F74-46E6-829F-7E747B46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Learning</a:t>
            </a:r>
            <a:r>
              <a:rPr lang="zh-TW" altLang="en-US" b="1" dirty="0">
                <a:latin typeface="Georgia" panose="02040502050405020303" pitchFamily="18" charset="0"/>
              </a:rPr>
              <a:t> </a:t>
            </a:r>
            <a:r>
              <a:rPr lang="en-US" altLang="zh-TW" b="1" dirty="0">
                <a:latin typeface="Georgia" panose="02040502050405020303" pitchFamily="18" charset="0"/>
              </a:rPr>
              <a:t>Problem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DBB2DF-5279-4EBC-9524-C8BD22652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數值</a:t>
            </a:r>
            <a:r>
              <a:rPr lang="en-US" altLang="zh-TW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/</a:t>
            </a:r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數值</a:t>
            </a:r>
          </a:p>
          <a:p>
            <a:endParaRPr lang="zh-TW" altLang="en-US" dirty="0"/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F80B86C4-F37B-495D-A498-343DB250B9C1}"/>
              </a:ext>
            </a:extLst>
          </p:cNvPr>
          <p:cNvSpPr/>
          <p:nvPr/>
        </p:nvSpPr>
        <p:spPr>
          <a:xfrm>
            <a:off x="2617020" y="3592691"/>
            <a:ext cx="502220" cy="302260"/>
          </a:xfrm>
          <a:custGeom>
            <a:avLst/>
            <a:gdLst/>
            <a:ahLst/>
            <a:cxnLst/>
            <a:rect l="l" t="t" r="r" b="b"/>
            <a:pathLst>
              <a:path w="184784" h="302260">
                <a:moveTo>
                  <a:pt x="92201" y="0"/>
                </a:moveTo>
                <a:lnTo>
                  <a:pt x="92201" y="75437"/>
                </a:lnTo>
                <a:lnTo>
                  <a:pt x="0" y="75437"/>
                </a:lnTo>
                <a:lnTo>
                  <a:pt x="0" y="226313"/>
                </a:lnTo>
                <a:lnTo>
                  <a:pt x="92201" y="226313"/>
                </a:lnTo>
                <a:lnTo>
                  <a:pt x="92201" y="301751"/>
                </a:lnTo>
                <a:lnTo>
                  <a:pt x="184404" y="150875"/>
                </a:lnTo>
                <a:lnTo>
                  <a:pt x="92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561167-7AA5-42CF-8D95-D44EB6C8FB7D}"/>
              </a:ext>
            </a:extLst>
          </p:cNvPr>
          <p:cNvSpPr/>
          <p:nvPr/>
        </p:nvSpPr>
        <p:spPr>
          <a:xfrm>
            <a:off x="3119240" y="2564904"/>
            <a:ext cx="2851818" cy="2265632"/>
          </a:xfrm>
          <a:prstGeom prst="rect">
            <a:avLst/>
          </a:prstGeom>
          <a:solidFill>
            <a:srgbClr val="FF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F7B029-1777-400B-970F-986BB7D4C3EC}"/>
              </a:ext>
            </a:extLst>
          </p:cNvPr>
          <p:cNvSpPr txBox="1"/>
          <p:nvPr/>
        </p:nvSpPr>
        <p:spPr>
          <a:xfrm>
            <a:off x="3128037" y="3283297"/>
            <a:ext cx="2884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</a:rPr>
              <a:t>Neural Networks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(Deep Learning)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6D522B-E880-48B7-9BFB-45EA577F383A}"/>
              </a:ext>
            </a:extLst>
          </p:cNvPr>
          <p:cNvSpPr/>
          <p:nvPr/>
        </p:nvSpPr>
        <p:spPr>
          <a:xfrm>
            <a:off x="6259079" y="2904726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Georgia" panose="02040502050405020303" pitchFamily="18" charset="0"/>
              </a:rPr>
              <a:t>Numerical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Images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38079E-E116-4CCA-B8BC-5383B6CD43A9}"/>
              </a:ext>
            </a:extLst>
          </p:cNvPr>
          <p:cNvSpPr/>
          <p:nvPr/>
        </p:nvSpPr>
        <p:spPr>
          <a:xfrm>
            <a:off x="61864" y="2912890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Georgia" panose="02040502050405020303" pitchFamily="18" charset="0"/>
              </a:rPr>
              <a:t>Numerical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Images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143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A5008-2B92-4BB0-9186-1D032E4E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飯前血糖預測</a:t>
            </a:r>
          </a:p>
        </p:txBody>
      </p:sp>
      <p:pic>
        <p:nvPicPr>
          <p:cNvPr id="5" name="Picture 2" descr="ãæ·±åº¦å­¸ç¿ãçåçæå°çµæ">
            <a:extLst>
              <a:ext uri="{FF2B5EF4-FFF2-40B4-BE49-F238E27FC236}">
                <a16:creationId xmlns:a16="http://schemas.microsoft.com/office/drawing/2014/main" id="{1F9EBABB-549D-4FA2-84C8-1F94A63ED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170" y="4365103"/>
            <a:ext cx="3022830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90B11CD-805E-4B92-9266-E5D2AC36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9" name="內容版面配置區 6">
            <a:extLst>
              <a:ext uri="{FF2B5EF4-FFF2-40B4-BE49-F238E27FC236}">
                <a16:creationId xmlns:a16="http://schemas.microsoft.com/office/drawing/2014/main" id="{42484CBD-FA2D-417A-AF13-E0FDD5475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3371" y="1735800"/>
            <a:ext cx="1930395" cy="238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358E3A2-AA42-4616-80C6-4E5A110D8ECA}"/>
              </a:ext>
            </a:extLst>
          </p:cNvPr>
          <p:cNvCxnSpPr/>
          <p:nvPr/>
        </p:nvCxnSpPr>
        <p:spPr>
          <a:xfrm>
            <a:off x="2843809" y="3028310"/>
            <a:ext cx="3643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0D4C4C3-8D74-4514-B110-1DBD10D0808C}"/>
              </a:ext>
            </a:extLst>
          </p:cNvPr>
          <p:cNvCxnSpPr/>
          <p:nvPr/>
        </p:nvCxnSpPr>
        <p:spPr>
          <a:xfrm>
            <a:off x="5940152" y="3028310"/>
            <a:ext cx="3643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7984602-5E41-42D2-8655-CDABD9CC47B0}"/>
              </a:ext>
            </a:extLst>
          </p:cNvPr>
          <p:cNvSpPr/>
          <p:nvPr/>
        </p:nvSpPr>
        <p:spPr>
          <a:xfrm>
            <a:off x="6372200" y="284364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華康圓體 Std W5"/>
                <a:ea typeface="微軟正黑體 Light" panose="020B0304030504040204" pitchFamily="34" charset="-120"/>
              </a:rPr>
              <a:t>飯前血糖預測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0C5974-0FC2-4EBB-AB7B-382D45BD55B5}"/>
              </a:ext>
            </a:extLst>
          </p:cNvPr>
          <p:cNvSpPr/>
          <p:nvPr/>
        </p:nvSpPr>
        <p:spPr>
          <a:xfrm>
            <a:off x="6877761" y="51501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華康圓體 Std W5"/>
                <a:ea typeface="微軟正黑體 Light" panose="020B0304030504040204" pitchFamily="34" charset="-120"/>
              </a:rPr>
              <a:t>飯前血糖預測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712251-22C0-49EB-B90F-36D7B2C16A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1" y="1993068"/>
            <a:ext cx="2288606" cy="194687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EC0519F-E4DF-44DC-A928-369D8D745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9" y="4205886"/>
            <a:ext cx="2288606" cy="1946870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5DD8AC5-FEBE-4315-90AC-BF4AD6AE237A}"/>
              </a:ext>
            </a:extLst>
          </p:cNvPr>
          <p:cNvCxnSpPr/>
          <p:nvPr/>
        </p:nvCxnSpPr>
        <p:spPr>
          <a:xfrm>
            <a:off x="2771800" y="5301208"/>
            <a:ext cx="3643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3BAF12C-968C-429D-BAEB-4CF975B15D8C}"/>
              </a:ext>
            </a:extLst>
          </p:cNvPr>
          <p:cNvCxnSpPr/>
          <p:nvPr/>
        </p:nvCxnSpPr>
        <p:spPr>
          <a:xfrm>
            <a:off x="6372200" y="5334858"/>
            <a:ext cx="3643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394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7CBD4-117A-4D14-914A-F868FFF26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環境建置與安裝</a:t>
            </a:r>
            <a:endParaRPr lang="en-US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52669E-2728-431C-B073-1353A0E16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6A6FF5-2323-4286-84E8-60434D84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EB5A6-8675-4FF0-8B16-452F197BD0C7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2537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06117-2F74-46E6-829F-7E747B46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Question &amp; Answer</a:t>
            </a:r>
            <a:endParaRPr kumimoji="1" lang="zh-TW" altLang="en-US" b="1" dirty="0">
              <a:latin typeface="Georgia" panose="02040502050405020303" pitchFamily="18" charset="0"/>
              <a:ea typeface="新細明體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DBB2DF-5279-4EBC-9524-C8BD22652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dirty="0">
                <a:latin typeface="Georgia" panose="02040502050405020303" pitchFamily="18" charset="0"/>
              </a:rPr>
              <a:t>Lotto Problem</a:t>
            </a:r>
            <a:endParaRPr kumimoji="1" lang="zh-TW" altLang="en-US" dirty="0">
              <a:latin typeface="Georgia" panose="02040502050405020303" pitchFamily="18" charset="0"/>
              <a:ea typeface="新細明體" charset="-120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F80B86C4-F37B-495D-A498-343DB250B9C1}"/>
              </a:ext>
            </a:extLst>
          </p:cNvPr>
          <p:cNvSpPr/>
          <p:nvPr/>
        </p:nvSpPr>
        <p:spPr>
          <a:xfrm>
            <a:off x="2617020" y="3592691"/>
            <a:ext cx="502220" cy="302260"/>
          </a:xfrm>
          <a:custGeom>
            <a:avLst/>
            <a:gdLst/>
            <a:ahLst/>
            <a:cxnLst/>
            <a:rect l="l" t="t" r="r" b="b"/>
            <a:pathLst>
              <a:path w="184784" h="302260">
                <a:moveTo>
                  <a:pt x="92201" y="0"/>
                </a:moveTo>
                <a:lnTo>
                  <a:pt x="92201" y="75437"/>
                </a:lnTo>
                <a:lnTo>
                  <a:pt x="0" y="75437"/>
                </a:lnTo>
                <a:lnTo>
                  <a:pt x="0" y="226313"/>
                </a:lnTo>
                <a:lnTo>
                  <a:pt x="92201" y="226313"/>
                </a:lnTo>
                <a:lnTo>
                  <a:pt x="92201" y="301751"/>
                </a:lnTo>
                <a:lnTo>
                  <a:pt x="184404" y="150875"/>
                </a:lnTo>
                <a:lnTo>
                  <a:pt x="92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561167-7AA5-42CF-8D95-D44EB6C8FB7D}"/>
              </a:ext>
            </a:extLst>
          </p:cNvPr>
          <p:cNvSpPr/>
          <p:nvPr/>
        </p:nvSpPr>
        <p:spPr>
          <a:xfrm>
            <a:off x="3119240" y="2564904"/>
            <a:ext cx="2851818" cy="2265632"/>
          </a:xfrm>
          <a:prstGeom prst="rect">
            <a:avLst/>
          </a:prstGeom>
          <a:solidFill>
            <a:srgbClr val="FF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F7B029-1777-400B-970F-986BB7D4C3EC}"/>
              </a:ext>
            </a:extLst>
          </p:cNvPr>
          <p:cNvSpPr txBox="1"/>
          <p:nvPr/>
        </p:nvSpPr>
        <p:spPr>
          <a:xfrm>
            <a:off x="3128037" y="3283297"/>
            <a:ext cx="2884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</a:rPr>
              <a:t>Neural Networks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(Deep Learning)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6D522B-E880-48B7-9BFB-45EA577F383A}"/>
              </a:ext>
            </a:extLst>
          </p:cNvPr>
          <p:cNvSpPr/>
          <p:nvPr/>
        </p:nvSpPr>
        <p:spPr>
          <a:xfrm>
            <a:off x="6104793" y="3429000"/>
            <a:ext cx="2448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Georgia" panose="02040502050405020303" pitchFamily="18" charset="0"/>
              </a:rPr>
              <a:t>Numerical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38079E-E116-4CCA-B8BC-5383B6CD43A9}"/>
              </a:ext>
            </a:extLst>
          </p:cNvPr>
          <p:cNvSpPr/>
          <p:nvPr/>
        </p:nvSpPr>
        <p:spPr>
          <a:xfrm>
            <a:off x="444600" y="3411688"/>
            <a:ext cx="2448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Georgia" panose="02040502050405020303" pitchFamily="18" charset="0"/>
              </a:rPr>
              <a:t>Numerical </a:t>
            </a:r>
          </a:p>
        </p:txBody>
      </p:sp>
    </p:spTree>
    <p:extLst>
      <p:ext uri="{BB962C8B-B14F-4D97-AF65-F5344CB8AC3E}">
        <p14:creationId xmlns:p14="http://schemas.microsoft.com/office/powerpoint/2010/main" val="647865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06117-2F74-46E6-829F-7E747B46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Model  Problem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DBB2DF-5279-4EBC-9524-C8BD22652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/>
              <a:t>文字</a:t>
            </a:r>
            <a:r>
              <a:rPr lang="en-US" altLang="zh-TW" dirty="0"/>
              <a:t>/</a:t>
            </a:r>
            <a:r>
              <a:rPr lang="zh-TW" altLang="en-US" dirty="0"/>
              <a:t>數字</a:t>
            </a: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F80B86C4-F37B-495D-A498-343DB250B9C1}"/>
              </a:ext>
            </a:extLst>
          </p:cNvPr>
          <p:cNvSpPr/>
          <p:nvPr/>
        </p:nvSpPr>
        <p:spPr>
          <a:xfrm>
            <a:off x="2617020" y="3592691"/>
            <a:ext cx="502220" cy="302260"/>
          </a:xfrm>
          <a:custGeom>
            <a:avLst/>
            <a:gdLst/>
            <a:ahLst/>
            <a:cxnLst/>
            <a:rect l="l" t="t" r="r" b="b"/>
            <a:pathLst>
              <a:path w="184784" h="302260">
                <a:moveTo>
                  <a:pt x="92201" y="0"/>
                </a:moveTo>
                <a:lnTo>
                  <a:pt x="92201" y="75437"/>
                </a:lnTo>
                <a:lnTo>
                  <a:pt x="0" y="75437"/>
                </a:lnTo>
                <a:lnTo>
                  <a:pt x="0" y="226313"/>
                </a:lnTo>
                <a:lnTo>
                  <a:pt x="92201" y="226313"/>
                </a:lnTo>
                <a:lnTo>
                  <a:pt x="92201" y="301751"/>
                </a:lnTo>
                <a:lnTo>
                  <a:pt x="184404" y="150875"/>
                </a:lnTo>
                <a:lnTo>
                  <a:pt x="92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561167-7AA5-42CF-8D95-D44EB6C8FB7D}"/>
              </a:ext>
            </a:extLst>
          </p:cNvPr>
          <p:cNvSpPr/>
          <p:nvPr/>
        </p:nvSpPr>
        <p:spPr>
          <a:xfrm>
            <a:off x="3119240" y="2564904"/>
            <a:ext cx="2851818" cy="2265632"/>
          </a:xfrm>
          <a:prstGeom prst="rect">
            <a:avLst/>
          </a:prstGeom>
          <a:solidFill>
            <a:srgbClr val="FF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C75E53-C1C6-4384-B2C6-FF900775145B}"/>
              </a:ext>
            </a:extLst>
          </p:cNvPr>
          <p:cNvSpPr/>
          <p:nvPr/>
        </p:nvSpPr>
        <p:spPr>
          <a:xfrm>
            <a:off x="96204" y="2912890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Numerical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Images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F7B029-1777-400B-970F-986BB7D4C3EC}"/>
              </a:ext>
            </a:extLst>
          </p:cNvPr>
          <p:cNvSpPr txBox="1"/>
          <p:nvPr/>
        </p:nvSpPr>
        <p:spPr>
          <a:xfrm>
            <a:off x="3128037" y="3283297"/>
            <a:ext cx="2884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</a:rPr>
              <a:t>Neural Networks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(Deep Learning)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6D522B-E880-48B7-9BFB-45EA577F383A}"/>
              </a:ext>
            </a:extLst>
          </p:cNvPr>
          <p:cNvSpPr/>
          <p:nvPr/>
        </p:nvSpPr>
        <p:spPr>
          <a:xfrm>
            <a:off x="6281565" y="2881866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DB3225"/>
                </a:solidFill>
                <a:latin typeface="Georgia" panose="02040502050405020303" pitchFamily="18" charset="0"/>
              </a:rPr>
              <a:t>Numerical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Images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38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A5008-2B92-4BB0-9186-1D032E4E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骨折病例文字探勘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7ACBA9-BB3A-44C4-8A72-EBBDB8DC9160}"/>
              </a:ext>
            </a:extLst>
          </p:cNvPr>
          <p:cNvSpPr/>
          <p:nvPr/>
        </p:nvSpPr>
        <p:spPr>
          <a:xfrm>
            <a:off x="2636915" y="4823841"/>
            <a:ext cx="756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/>
              <a:t>+</a:t>
            </a:r>
            <a:endParaRPr lang="zh-TW" altLang="en-US" sz="4800" dirty="0"/>
          </a:p>
        </p:txBody>
      </p:sp>
      <p:pic>
        <p:nvPicPr>
          <p:cNvPr id="5" name="Picture 2" descr="ãæ·±åº¦å­¸ç¿ãçåçæå°çµæ">
            <a:extLst>
              <a:ext uri="{FF2B5EF4-FFF2-40B4-BE49-F238E27FC236}">
                <a16:creationId xmlns:a16="http://schemas.microsoft.com/office/drawing/2014/main" id="{1F9EBABB-549D-4FA2-84C8-1F94A63ED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170" y="4365103"/>
            <a:ext cx="3022830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90B11CD-805E-4B92-9266-E5D2AC36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9" name="內容版面配置區 6">
            <a:extLst>
              <a:ext uri="{FF2B5EF4-FFF2-40B4-BE49-F238E27FC236}">
                <a16:creationId xmlns:a16="http://schemas.microsoft.com/office/drawing/2014/main" id="{42484CBD-FA2D-417A-AF13-E0FDD5475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3371" y="1735800"/>
            <a:ext cx="1930395" cy="238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055D682-D6ED-4D71-9E29-1D2D04FCF4D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7354" y="4418819"/>
            <a:ext cx="2473379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ea typeface="Courier New" panose="02070309020205020404" pitchFamily="49" charset="0"/>
              </a:rPr>
              <a:t>1096 T-L Spine: AP+Lat * Degenerative change of lumbar and visible lower thoracic spine with spurring. * Mild anterolisthesis of L3 on L4 and mild retrolisthesis of L4 on L5 vertebra. * Narrowing of T11-12, L3-4, L4-5, L5-S1 intervertebral disc space. * Collapse of T12 vertebra status post vertebroplasty. * New compression fracture of T11 vertebra. * Calcification of abdominal aorta. * Decreased density of bone, suspect osteoporosis.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8157F59-48E5-475E-8E81-A15F995B32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7355" y="1818170"/>
            <a:ext cx="2473379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ea typeface="Courier New" panose="02070309020205020404" pitchFamily="49" charset="0"/>
              </a:rPr>
              <a:t>1096 T-L Spine: AP+Lat * Degenerative change of lumbar and visible lower thoracic spine with spurring. * Mild anterolisthesis of L3 on L4 and mild retrolisthesis of L4 on L5 vertebra. * Narrowing of T11-12, L3-4, L4-5, L5-S1 intervertebral disc space. * Collapse of T12 vertebra status post vertebroplasty. * New compression fracture of T11 vertebra. * Calcification of abdominal aorta. * Decreased density of bone, suspect osteoporosis.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91BFFB-51F8-45CA-99AE-3A2108A074C8}"/>
              </a:ext>
            </a:extLst>
          </p:cNvPr>
          <p:cNvSpPr/>
          <p:nvPr/>
        </p:nvSpPr>
        <p:spPr>
          <a:xfrm>
            <a:off x="6271776" y="4921712"/>
            <a:ext cx="756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/>
              <a:t>=</a:t>
            </a:r>
            <a:endParaRPr lang="zh-TW" altLang="en-US" sz="48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358E3A2-AA42-4616-80C6-4E5A110D8ECA}"/>
              </a:ext>
            </a:extLst>
          </p:cNvPr>
          <p:cNvCxnSpPr/>
          <p:nvPr/>
        </p:nvCxnSpPr>
        <p:spPr>
          <a:xfrm>
            <a:off x="2843808" y="2716039"/>
            <a:ext cx="3643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0D4C4C3-8D74-4514-B110-1DBD10D0808C}"/>
              </a:ext>
            </a:extLst>
          </p:cNvPr>
          <p:cNvCxnSpPr/>
          <p:nvPr/>
        </p:nvCxnSpPr>
        <p:spPr>
          <a:xfrm>
            <a:off x="6444208" y="2781837"/>
            <a:ext cx="3643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7984602-5E41-42D2-8655-CDABD9CC47B0}"/>
              </a:ext>
            </a:extLst>
          </p:cNvPr>
          <p:cNvSpPr/>
          <p:nvPr/>
        </p:nvSpPr>
        <p:spPr>
          <a:xfrm>
            <a:off x="6876256" y="24208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華康圓體 Std W5"/>
                <a:ea typeface="微軟正黑體 Light" panose="020B0304030504040204" pitchFamily="34" charset="-120"/>
              </a:rPr>
              <a:t>脊椎骨折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98077A-B4F8-43DA-ABC6-6F48B8FF35FF}"/>
              </a:ext>
            </a:extLst>
          </p:cNvPr>
          <p:cNvSpPr/>
          <p:nvPr/>
        </p:nvSpPr>
        <p:spPr>
          <a:xfrm>
            <a:off x="6901929" y="2741563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Georgia" panose="02040502050405020303" pitchFamily="18" charset="0"/>
                <a:ea typeface="微軟正黑體 Light" panose="020B0304030504040204" pitchFamily="34" charset="-120"/>
              </a:rPr>
              <a:t>yes(1) or no(0)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E7CA03-9307-435E-B967-C448BB29D004}"/>
              </a:ext>
            </a:extLst>
          </p:cNvPr>
          <p:cNvSpPr/>
          <p:nvPr/>
        </p:nvSpPr>
        <p:spPr>
          <a:xfrm>
            <a:off x="6876256" y="50417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華康圓體 Std W5"/>
                <a:ea typeface="微軟正黑體 Light" panose="020B0304030504040204" pitchFamily="34" charset="-120"/>
              </a:rPr>
              <a:t>脊椎骨折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E5F3F52-EEBA-4724-A37A-C3BFABB51718}"/>
              </a:ext>
            </a:extLst>
          </p:cNvPr>
          <p:cNvSpPr/>
          <p:nvPr/>
        </p:nvSpPr>
        <p:spPr>
          <a:xfrm>
            <a:off x="6901929" y="5362451"/>
            <a:ext cx="2234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Georgia" panose="02040502050405020303" pitchFamily="18" charset="0"/>
              </a:rPr>
              <a:t>Probability(0.97)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593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06117-2F74-46E6-829F-7E747B46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Learning</a:t>
            </a:r>
            <a:r>
              <a:rPr lang="zh-TW" altLang="en-US" b="1" dirty="0">
                <a:latin typeface="Georgia" panose="02040502050405020303" pitchFamily="18" charset="0"/>
              </a:rPr>
              <a:t> </a:t>
            </a:r>
            <a:r>
              <a:rPr lang="en-US" altLang="zh-TW" b="1" dirty="0">
                <a:latin typeface="Georgia" panose="02040502050405020303" pitchFamily="18" charset="0"/>
              </a:rPr>
              <a:t>Problem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DBB2DF-5279-4EBC-9524-C8BD22652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/>
              <a:t>數值對影像</a:t>
            </a: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F80B86C4-F37B-495D-A498-343DB250B9C1}"/>
              </a:ext>
            </a:extLst>
          </p:cNvPr>
          <p:cNvSpPr/>
          <p:nvPr/>
        </p:nvSpPr>
        <p:spPr>
          <a:xfrm>
            <a:off x="2617020" y="3592691"/>
            <a:ext cx="502220" cy="302260"/>
          </a:xfrm>
          <a:custGeom>
            <a:avLst/>
            <a:gdLst/>
            <a:ahLst/>
            <a:cxnLst/>
            <a:rect l="l" t="t" r="r" b="b"/>
            <a:pathLst>
              <a:path w="184784" h="302260">
                <a:moveTo>
                  <a:pt x="92201" y="0"/>
                </a:moveTo>
                <a:lnTo>
                  <a:pt x="92201" y="75437"/>
                </a:lnTo>
                <a:lnTo>
                  <a:pt x="0" y="75437"/>
                </a:lnTo>
                <a:lnTo>
                  <a:pt x="0" y="226313"/>
                </a:lnTo>
                <a:lnTo>
                  <a:pt x="92201" y="226313"/>
                </a:lnTo>
                <a:lnTo>
                  <a:pt x="92201" y="301751"/>
                </a:lnTo>
                <a:lnTo>
                  <a:pt x="184404" y="150875"/>
                </a:lnTo>
                <a:lnTo>
                  <a:pt x="92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561167-7AA5-42CF-8D95-D44EB6C8FB7D}"/>
              </a:ext>
            </a:extLst>
          </p:cNvPr>
          <p:cNvSpPr/>
          <p:nvPr/>
        </p:nvSpPr>
        <p:spPr>
          <a:xfrm>
            <a:off x="3119240" y="2564904"/>
            <a:ext cx="2851818" cy="2265632"/>
          </a:xfrm>
          <a:prstGeom prst="rect">
            <a:avLst/>
          </a:prstGeom>
          <a:solidFill>
            <a:srgbClr val="FF99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F7B029-1777-400B-970F-986BB7D4C3EC}"/>
              </a:ext>
            </a:extLst>
          </p:cNvPr>
          <p:cNvSpPr txBox="1"/>
          <p:nvPr/>
        </p:nvSpPr>
        <p:spPr>
          <a:xfrm>
            <a:off x="3128037" y="3283297"/>
            <a:ext cx="2884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</a:rPr>
              <a:t>Neural Networks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(Deep Learning)</a:t>
            </a:r>
            <a:endParaRPr lang="zh-TW" altLang="en-US" sz="2800" dirty="0">
              <a:latin typeface="Georgia" panose="020405020504050203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6D522B-E880-48B7-9BFB-45EA577F383A}"/>
              </a:ext>
            </a:extLst>
          </p:cNvPr>
          <p:cNvSpPr/>
          <p:nvPr/>
        </p:nvSpPr>
        <p:spPr>
          <a:xfrm>
            <a:off x="6170682" y="2912890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Numerical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Georgia" panose="02040502050405020303" pitchFamily="18" charset="0"/>
              </a:rPr>
              <a:t>Images</a:t>
            </a:r>
            <a:endParaRPr lang="zh-TW" altLang="en-US" sz="32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CC0ED2-6387-4A48-BD77-8034A050B761}"/>
              </a:ext>
            </a:extLst>
          </p:cNvPr>
          <p:cNvSpPr/>
          <p:nvPr/>
        </p:nvSpPr>
        <p:spPr>
          <a:xfrm>
            <a:off x="96948" y="2912890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Georgia" panose="02040502050405020303" pitchFamily="18" charset="0"/>
              </a:rPr>
              <a:t>Numerical</a:t>
            </a:r>
            <a:r>
              <a:rPr lang="en-US" altLang="zh-TW" sz="3200" dirty="0">
                <a:latin typeface="Georgia" panose="02040502050405020303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Georgia" panose="02040502050405020303" pitchFamily="18" charset="0"/>
              </a:rPr>
              <a:t>Images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3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3E1ED-0347-4594-9C1A-53C9E5BE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GAN Concept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B5A61C-11F4-4E92-A2F3-3BF2EFCE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TW" sz="2000" dirty="0">
                <a:latin typeface="Georgia" panose="02040502050405020303" pitchFamily="18" charset="0"/>
              </a:rPr>
              <a:t>Introduced by Ian Goodfellow in 2014</a:t>
            </a:r>
          </a:p>
          <a:p>
            <a:endParaRPr lang="zh-TW" altLang="en-US" dirty="0"/>
          </a:p>
        </p:txBody>
      </p:sp>
      <p:pic>
        <p:nvPicPr>
          <p:cNvPr id="4" name="圖片 3" descr="https://lh5.googleusercontent.com/6nu7g5xxB_QfRu_D5SMWMaIMzs3CcaSYRusmHj4_Kh2EZizF_mj7FJLPjKsUBMXDr7Axx5s562pDY3JoPag6jJ-ckWv7_53R6wTPoqhbWdi57Pd1maCSiWsSyXQP8NnWb266apWUgbM">
            <a:extLst>
              <a:ext uri="{FF2B5EF4-FFF2-40B4-BE49-F238E27FC236}">
                <a16:creationId xmlns:a16="http://schemas.microsoft.com/office/drawing/2014/main" id="{186F6C29-A8A3-41E1-AF75-976BEECD6D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6611166" cy="4036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FC7B63-C191-4731-A82A-7F730286FC7D}"/>
              </a:ext>
            </a:extLst>
          </p:cNvPr>
          <p:cNvSpPr/>
          <p:nvPr/>
        </p:nvSpPr>
        <p:spPr>
          <a:xfrm>
            <a:off x="1450504" y="6126163"/>
            <a:ext cx="4663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 </a:t>
            </a:r>
            <a:r>
              <a:rPr lang="en-US" altLang="zh-TW" sz="1600" dirty="0">
                <a:latin typeface="Georgia" panose="02040502050405020303" pitchFamily="18" charset="0"/>
              </a:rPr>
              <a:t>Packt, Advanced Deep Learning with </a:t>
            </a:r>
            <a:r>
              <a:rPr lang="en-US" altLang="zh-TW" sz="1600" dirty="0" err="1">
                <a:latin typeface="Georgia" panose="02040502050405020303" pitchFamily="18" charset="0"/>
              </a:rPr>
              <a:t>Keras</a:t>
            </a:r>
            <a:endParaRPr lang="en-US" altLang="zh-TW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64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F318E-E90F-4770-961B-68F4AFAA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GAN Concept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43E227-0150-43C7-AC9E-7AA5C8546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D1A1BE-312D-4B4E-9756-264BF836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125956" name="Picture 4" descr="ãganãçåçæå°çµæ">
            <a:extLst>
              <a:ext uri="{FF2B5EF4-FFF2-40B4-BE49-F238E27FC236}">
                <a16:creationId xmlns:a16="http://schemas.microsoft.com/office/drawing/2014/main" id="{5C203098-F02A-4D87-880A-A0D714CA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7"/>
            <a:ext cx="8147248" cy="33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AE07D53-1D51-4C58-A1C8-A96EC409BF8C}"/>
              </a:ext>
            </a:extLst>
          </p:cNvPr>
          <p:cNvSpPr/>
          <p:nvPr/>
        </p:nvSpPr>
        <p:spPr>
          <a:xfrm>
            <a:off x="457200" y="3645024"/>
            <a:ext cx="4690864" cy="2016224"/>
          </a:xfrm>
          <a:prstGeom prst="rect">
            <a:avLst/>
          </a:prstGeom>
          <a:noFill/>
          <a:ln>
            <a:solidFill>
              <a:srgbClr val="DB3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75409A-AE8A-43A6-83E4-84BE898197BF}"/>
              </a:ext>
            </a:extLst>
          </p:cNvPr>
          <p:cNvSpPr/>
          <p:nvPr/>
        </p:nvSpPr>
        <p:spPr>
          <a:xfrm>
            <a:off x="2133218" y="575683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華康圓體 Std W3" panose="02000300000000000000" pitchFamily="50" charset="-120"/>
                <a:ea typeface="華康圓體 Std W3" panose="02000300000000000000" pitchFamily="50" charset="-120"/>
              </a:rPr>
              <a:t>數值對影像</a:t>
            </a:r>
          </a:p>
        </p:txBody>
      </p:sp>
    </p:spTree>
    <p:extLst>
      <p:ext uri="{BB962C8B-B14F-4D97-AF65-F5344CB8AC3E}">
        <p14:creationId xmlns:p14="http://schemas.microsoft.com/office/powerpoint/2010/main" val="2476520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B23E4-BDC6-4662-B829-FDC5CC91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Discriminator Training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AF65A-64FD-4629-84A5-F93090ACB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lh3.googleusercontent.com/6HHTMBiCPn0v0He-PO4JsXqvwt4wbB6fSHgGoTB40dtpqrS9_fh79v_IaZm3OUaEf8WzlyJDSw9ShFJG_16ZW0z5P2rJdyGMs38g9DcfsQ6eJyJYp-0wqBDVV43YgI-tgfV8rdJSLG0">
            <a:extLst>
              <a:ext uri="{FF2B5EF4-FFF2-40B4-BE49-F238E27FC236}">
                <a16:creationId xmlns:a16="http://schemas.microsoft.com/office/drawing/2014/main" id="{02E059FC-7BDC-4592-A193-87249FCA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32968"/>
            <a:ext cx="71818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A56D2E-96D7-4A7D-A661-6500E7812FE4}"/>
              </a:ext>
            </a:extLst>
          </p:cNvPr>
          <p:cNvSpPr/>
          <p:nvPr/>
        </p:nvSpPr>
        <p:spPr>
          <a:xfrm>
            <a:off x="1450504" y="6126163"/>
            <a:ext cx="4663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 </a:t>
            </a:r>
            <a:r>
              <a:rPr lang="en-US" altLang="zh-TW" sz="1600" dirty="0">
                <a:latin typeface="Georgia" panose="02040502050405020303" pitchFamily="18" charset="0"/>
              </a:rPr>
              <a:t>Packt, Advanced Deep Learning with </a:t>
            </a:r>
            <a:r>
              <a:rPr lang="en-US" altLang="zh-TW" sz="1600" dirty="0" err="1">
                <a:latin typeface="Georgia" panose="02040502050405020303" pitchFamily="18" charset="0"/>
              </a:rPr>
              <a:t>Keras</a:t>
            </a:r>
            <a:endParaRPr lang="en-US" altLang="zh-TW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815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138012-0B80-4363-B4B7-58427A3A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Generator Training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7F516-5217-4821-A58F-85A99448A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8A4532-330F-4B26-AD78-852810176EF3}"/>
              </a:ext>
            </a:extLst>
          </p:cNvPr>
          <p:cNvSpPr/>
          <p:nvPr/>
        </p:nvSpPr>
        <p:spPr>
          <a:xfrm>
            <a:off x="1450504" y="6126163"/>
            <a:ext cx="4663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 </a:t>
            </a:r>
            <a:r>
              <a:rPr lang="en-US" altLang="zh-TW" sz="1600" dirty="0">
                <a:latin typeface="Georgia" panose="02040502050405020303" pitchFamily="18" charset="0"/>
              </a:rPr>
              <a:t>Packt, Advanced Deep Learning with </a:t>
            </a:r>
            <a:r>
              <a:rPr lang="en-US" altLang="zh-TW" sz="1600" dirty="0" err="1">
                <a:latin typeface="Georgia" panose="02040502050405020303" pitchFamily="18" charset="0"/>
              </a:rPr>
              <a:t>Keras</a:t>
            </a:r>
            <a:endParaRPr lang="en-US" altLang="zh-TW" sz="1600" dirty="0">
              <a:latin typeface="Georgia" panose="02040502050405020303" pitchFamily="18" charset="0"/>
            </a:endParaRPr>
          </a:p>
        </p:txBody>
      </p:sp>
      <p:pic>
        <p:nvPicPr>
          <p:cNvPr id="2050" name="Picture 2" descr="https://lh5.googleusercontent.com/-8CEqm2jmRdfyPPKWNS9MT6CopAFPHdY2hB2wjqK3jc0bJ7oEmiqxE4r1ouLIV7bXP_dd5ysXX9I_zFJwGS-ahxb6P2a2Z78xrfamdfY0kRnnK4cZeVhIAfHJqbBfEfgD9vTXuJoLXU">
            <a:extLst>
              <a:ext uri="{FF2B5EF4-FFF2-40B4-BE49-F238E27FC236}">
                <a16:creationId xmlns:a16="http://schemas.microsoft.com/office/drawing/2014/main" id="{F8684650-5A5D-454D-848E-159CE0F4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933228"/>
            <a:ext cx="71818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947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A29B01-5608-4B39-8083-9787A19C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DCGAN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B00F48-1386-479C-8327-441EB844A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Deep + Convolutional</a:t>
            </a:r>
          </a:p>
          <a:p>
            <a:r>
              <a:rPr lang="en-US" altLang="zh-TW" dirty="0">
                <a:latin typeface="Georgia" panose="02040502050405020303" pitchFamily="18" charset="0"/>
              </a:rPr>
              <a:t>Transposed Convolution Operation (Deconvolution Layer)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4D8B71-6263-4F29-8336-9134C03C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125954" name="Picture 2" descr="http://www.hackcha.cn/wp-content/uploads/2017/11/112617_0355_CGANPix2pix1.png">
            <a:extLst>
              <a:ext uri="{FF2B5EF4-FFF2-40B4-BE49-F238E27FC236}">
                <a16:creationId xmlns:a16="http://schemas.microsoft.com/office/drawing/2014/main" id="{89364DAD-F7E1-4796-8BF7-519D13BFE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/>
          <a:stretch/>
        </p:blipFill>
        <p:spPr bwMode="auto">
          <a:xfrm>
            <a:off x="457201" y="3458324"/>
            <a:ext cx="8363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326E5B-E68E-4566-BC68-28B0CB7BAD5F}"/>
              </a:ext>
            </a:extLst>
          </p:cNvPr>
          <p:cNvSpPr/>
          <p:nvPr/>
        </p:nvSpPr>
        <p:spPr>
          <a:xfrm>
            <a:off x="611560" y="5721930"/>
            <a:ext cx="4620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orgia" panose="02040502050405020303" pitchFamily="18" charset="0"/>
              </a:rPr>
              <a:t>http://www.hackcha.cn/?p=360</a:t>
            </a:r>
          </a:p>
        </p:txBody>
      </p:sp>
    </p:spTree>
    <p:extLst>
      <p:ext uri="{BB962C8B-B14F-4D97-AF65-F5344CB8AC3E}">
        <p14:creationId xmlns:p14="http://schemas.microsoft.com/office/powerpoint/2010/main" val="3463879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9ACBA-46CD-4BE6-88FD-18B9B3E9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Conditional GAN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0B4295-824E-4E9A-99DE-D2768359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30EEB-4117-478A-9D9B-FEF3C00A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128002" name="Picture 2" descr="ç¸éåç">
            <a:extLst>
              <a:ext uri="{FF2B5EF4-FFF2-40B4-BE49-F238E27FC236}">
                <a16:creationId xmlns:a16="http://schemas.microsoft.com/office/drawing/2014/main" id="{BA9165C9-6832-4B56-AAC8-5B9C2CBE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6"/>
            <a:ext cx="8229600" cy="449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2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77DED-63AD-40CA-B37C-5A0917A1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Virtual Environment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726078-C059-45CD-9A54-4C2343DE4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  <a:ea typeface="Microsoft YaHei" panose="020B0503020204020204" pitchFamily="34" charset="-122"/>
              </a:rPr>
              <a:t>C:\Users\user&gt;pip install </a:t>
            </a:r>
            <a:r>
              <a:rPr lang="en-US" altLang="zh-TW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virtualenv</a:t>
            </a:r>
            <a:endParaRPr lang="zh-TW" altLang="zh-TW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r>
              <a:rPr lang="en-US" altLang="zh-TW" dirty="0">
                <a:latin typeface="Georgia" panose="02040502050405020303" pitchFamily="18" charset="0"/>
                <a:ea typeface="Microsoft YaHei" panose="020B0503020204020204" pitchFamily="34" charset="-122"/>
              </a:rPr>
              <a:t>D:\MyExample&gt;virtualenv env</a:t>
            </a:r>
          </a:p>
          <a:p>
            <a:pPr lvl="1"/>
            <a:r>
              <a:rPr lang="en-US" altLang="zh-TW" sz="3200" dirty="0">
                <a:latin typeface="Georgia" panose="02040502050405020303" pitchFamily="18" charset="0"/>
                <a:ea typeface="Microsoft YaHei" panose="020B0503020204020204" pitchFamily="34" charset="-122"/>
              </a:rPr>
              <a:t>make env</a:t>
            </a:r>
          </a:p>
          <a:p>
            <a:r>
              <a:rPr lang="en-US" altLang="zh-TW" sz="2800" dirty="0">
                <a:latin typeface="Georgia" panose="02040502050405020303" pitchFamily="18" charset="0"/>
                <a:ea typeface="Microsoft YaHei" panose="020B0503020204020204" pitchFamily="34" charset="-122"/>
              </a:rPr>
              <a:t>D:\MyExample&gt;env\Scripts &gt; activate</a:t>
            </a:r>
          </a:p>
          <a:p>
            <a:pPr marL="400050" lvl="1" indent="0">
              <a:buNone/>
            </a:pPr>
            <a:r>
              <a:rPr lang="en-US" altLang="zh-TW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XXX</a:t>
            </a:r>
          </a:p>
          <a:p>
            <a:r>
              <a:rPr lang="en-US" altLang="zh-TW" sz="2800" dirty="0">
                <a:latin typeface="Georgia" panose="02040502050405020303" pitchFamily="18" charset="0"/>
                <a:ea typeface="Microsoft YaHei" panose="020B0503020204020204" pitchFamily="34" charset="-122"/>
              </a:rPr>
              <a:t>D:\MyExample&gt;env\Scripts &gt; deactivate</a:t>
            </a:r>
            <a:endParaRPr lang="en-US" altLang="zh-TW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97375A-B44E-4FF4-9E62-8588C74C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1FE697-682A-4ECD-864A-019ADDF1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4869160"/>
            <a:ext cx="5400675" cy="15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2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2120A-6CCD-46C4-936A-C198BD10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TW" b="1" dirty="0">
                <a:latin typeface="Georgia" panose="02040502050405020303" pitchFamily="18" charset="0"/>
              </a:rPr>
              <a:t>Image to Image Pix2Pix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C19C48C-8E5A-454F-A503-BBCE8EF9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9" y="2564904"/>
            <a:ext cx="8229600" cy="3031745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25B075-9FA3-4B00-A2EF-C4CF2C271E48}"/>
              </a:ext>
            </a:extLst>
          </p:cNvPr>
          <p:cNvSpPr/>
          <p:nvPr/>
        </p:nvSpPr>
        <p:spPr>
          <a:xfrm>
            <a:off x="453132" y="6117779"/>
            <a:ext cx="6588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TW" sz="1400" dirty="0">
                <a:latin typeface="Georgia" panose="02040502050405020303" pitchFamily="18" charset="0"/>
              </a:rPr>
              <a:t>Isola et al., </a:t>
            </a:r>
            <a:r>
              <a:rPr lang="en-US" altLang="zh-TW" sz="1400" dirty="0">
                <a:latin typeface="Georgia" panose="02040502050405020303" pitchFamily="18" charset="0"/>
              </a:rPr>
              <a:t>Image-to-Image Translation with Conditional Adversarial Nets,</a:t>
            </a:r>
            <a:r>
              <a:rPr lang="fr-FR" altLang="zh-TW" sz="1400" dirty="0">
                <a:latin typeface="Georgia" panose="02040502050405020303" pitchFamily="18" charset="0"/>
              </a:rPr>
              <a:t> 2016.</a:t>
            </a:r>
            <a:endParaRPr lang="zh-TW" altLang="en-U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6595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F1950-AC38-40C5-AFCD-15735CF9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Super Resolution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48F6D5-0F8B-48A3-AD37-379DE0114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E8F673-7801-4060-A4DD-CE261FE1735E}"/>
              </a:ext>
            </a:extLst>
          </p:cNvPr>
          <p:cNvSpPr/>
          <p:nvPr/>
        </p:nvSpPr>
        <p:spPr>
          <a:xfrm>
            <a:off x="467544" y="5833775"/>
            <a:ext cx="5976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Georgia" panose="02040502050405020303" pitchFamily="18" charset="0"/>
              </a:rPr>
              <a:t>Source: Photo-Realistic Single Image Super-Resolution Using a Generative Adversarial Network, (Zhu et al., 2016)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E1DB6C77-9FB8-414D-83B1-E797286241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9" y="1967654"/>
            <a:ext cx="7970222" cy="37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812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023051-9B14-4A9C-A868-F94A5281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Deep Fake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ABE99F-815F-4C21-A2E3-7780B59DC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868654-1907-46C9-BF43-ADFDE313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43D07B-0D70-47AF-939E-A8DA8002F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1768082"/>
            <a:ext cx="7272808" cy="40635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33D899-02CB-48B6-B77C-661F89933C16}"/>
              </a:ext>
            </a:extLst>
          </p:cNvPr>
          <p:cNvSpPr/>
          <p:nvPr/>
        </p:nvSpPr>
        <p:spPr>
          <a:xfrm>
            <a:off x="919964" y="5805264"/>
            <a:ext cx="677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https://twitter.com/i/status/986257991799222272</a:t>
            </a:r>
          </a:p>
        </p:txBody>
      </p:sp>
    </p:spTree>
    <p:extLst>
      <p:ext uri="{BB962C8B-B14F-4D97-AF65-F5344CB8AC3E}">
        <p14:creationId xmlns:p14="http://schemas.microsoft.com/office/powerpoint/2010/main" val="1965370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6143C-09B9-46C3-A577-DFB168B6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Deep</a:t>
            </a:r>
            <a:r>
              <a:rPr lang="zh-TW" altLang="en-US" b="1" dirty="0">
                <a:latin typeface="Georgia" panose="02040502050405020303" pitchFamily="18" charset="0"/>
              </a:rPr>
              <a:t> </a:t>
            </a:r>
            <a:r>
              <a:rPr lang="en-US" altLang="zh-TW" b="1" dirty="0">
                <a:latin typeface="Georgia" panose="02040502050405020303" pitchFamily="18" charset="0"/>
              </a:rPr>
              <a:t>Nude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6AEFC6-712A-4835-9A46-D0613716C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latin typeface="Georgia" panose="02040502050405020303" pitchFamily="18" charset="0"/>
              </a:rPr>
              <a:t>DeepNude</a:t>
            </a:r>
            <a:endParaRPr lang="en-US" altLang="zh-TW" dirty="0">
              <a:latin typeface="Georgia" panose="02040502050405020303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8AD47F-FC3F-4069-913D-72F37108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5" name="AutoShape 2" descr="https://mmbiz.qpic.cn/mmbiz_jpg/wc7YNPm3YxWMJRbMZU49aNVOZaPR57FFz6sW8SkEaTBDF7wiaFcBXlr9RrFf2gMcF15ib2ibs8b3a2SldHj3eICPg/640?wx_fmt=jpeg&amp;tp=webp&amp;wxfrom=5&amp;wx_lazy=1&amp;wx_co=1">
            <a:extLst>
              <a:ext uri="{FF2B5EF4-FFF2-40B4-BE49-F238E27FC236}">
                <a16:creationId xmlns:a16="http://schemas.microsoft.com/office/drawing/2014/main" id="{99020254-9935-405F-B9B4-569FDC4D36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6" descr="https://mmbiz.qpic.cn/mmbiz_jpg/wc7YNPm3YxWMJRbMZU49aNVOZaPR57FFz6sW8SkEaTBDF7wiaFcBXlr9RrFf2gMcF15ib2ibs8b3a2SldHj3eICPg/640?wx_fmt=jpeg&amp;tp=webp&amp;wxfrom=5&amp;wx_lazy=1&amp;wx_co=1">
            <a:extLst>
              <a:ext uri="{FF2B5EF4-FFF2-40B4-BE49-F238E27FC236}">
                <a16:creationId xmlns:a16="http://schemas.microsoft.com/office/drawing/2014/main" id="{B2DD779A-C9AF-4933-8151-64D975AE1B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D6C955-0FAA-41F5-8EE5-1AE11B418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8" y="2204865"/>
            <a:ext cx="7355180" cy="32403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43F886-8B48-4089-9F55-2931F20DD79C}"/>
              </a:ext>
            </a:extLst>
          </p:cNvPr>
          <p:cNvSpPr/>
          <p:nvPr/>
        </p:nvSpPr>
        <p:spPr>
          <a:xfrm>
            <a:off x="852738" y="5455332"/>
            <a:ext cx="6275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https://www.moonlol.com/deepnude-app-6311.html</a:t>
            </a:r>
          </a:p>
        </p:txBody>
      </p:sp>
    </p:spTree>
    <p:extLst>
      <p:ext uri="{BB962C8B-B14F-4D97-AF65-F5344CB8AC3E}">
        <p14:creationId xmlns:p14="http://schemas.microsoft.com/office/powerpoint/2010/main" val="1881554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7CBD4-117A-4D14-914A-F868FFF26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線上機器學習範例介紹</a:t>
            </a:r>
            <a:endParaRPr lang="en-US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52669E-2728-431C-B073-1353A0E16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6A6FF5-2323-4286-84E8-60434D84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EB5A6-8675-4FF0-8B16-452F197BD0C7}" type="slidenum">
              <a:rPr lang="zh-TW" altLang="en-US" smtClean="0"/>
              <a:pPr>
                <a:defRPr/>
              </a:pPr>
              <a:t>74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0270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53933-BA7A-473E-88FF-C679145B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Neural Network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F6B10-1088-4ADB-B056-82293B3A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Linearly Problem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3152F5-B90B-4490-BC6D-ABC076652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7"/>
            <a:ext cx="8229600" cy="33843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5E0066-D228-4865-9B7A-334B5FE1F11D}"/>
              </a:ext>
            </a:extLst>
          </p:cNvPr>
          <p:cNvSpPr/>
          <p:nvPr/>
        </p:nvSpPr>
        <p:spPr>
          <a:xfrm>
            <a:off x="457200" y="5805265"/>
            <a:ext cx="4217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Georgia" panose="02040502050405020303" pitchFamily="18" charset="0"/>
              </a:rPr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13081487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3ADC5-C2A6-4D0D-B0E8-ADB8F593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Neural Network demo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D9DDC9-1C53-471C-84C7-4AD6F22A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Nonlinear model</a:t>
            </a:r>
            <a:endParaRPr lang="zh-TW" altLang="en-US" b="1" dirty="0">
              <a:latin typeface="Georgia" panose="02040502050405020303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06FDF8-C6CE-4276-8CFB-A046704CC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0848"/>
            <a:ext cx="8229600" cy="36051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9843127-A67F-4CEE-9300-58597764D224}"/>
              </a:ext>
            </a:extLst>
          </p:cNvPr>
          <p:cNvSpPr/>
          <p:nvPr/>
        </p:nvSpPr>
        <p:spPr>
          <a:xfrm>
            <a:off x="445368" y="5831244"/>
            <a:ext cx="7078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Georgia" panose="02040502050405020303" pitchFamily="18" charset="0"/>
              </a:rPr>
              <a:t>https://lecture-demo.ira.uka.de/neural-network-demo/</a:t>
            </a:r>
          </a:p>
        </p:txBody>
      </p:sp>
    </p:spTree>
    <p:extLst>
      <p:ext uri="{BB962C8B-B14F-4D97-AF65-F5344CB8AC3E}">
        <p14:creationId xmlns:p14="http://schemas.microsoft.com/office/powerpoint/2010/main" val="373657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3E31A5-0B0C-4AB4-BE7D-11E35060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Neural Network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A66BC-BC89-4DE4-9D7C-9D0FC6F9D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Nonlinear model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86AE8A-32C7-43B5-835D-B4C65E3D2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4904"/>
            <a:ext cx="8229600" cy="32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649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85E54E-D979-4E4C-9118-C8E7D967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Teachable Machine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F5354-1A1C-4765-99AD-E9912AF27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6E1477-8068-49AD-802A-8BC52AF7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601C7F-DEB6-4E63-BEC7-00E56FC15734}"/>
              </a:ext>
            </a:extLst>
          </p:cNvPr>
          <p:cNvSpPr/>
          <p:nvPr/>
        </p:nvSpPr>
        <p:spPr>
          <a:xfrm>
            <a:off x="611560" y="6056591"/>
            <a:ext cx="4481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https://teachablemachine.withgoogle.com/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1676A4-6D7B-4E64-9AAF-8A4021B1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33471"/>
            <a:ext cx="7480718" cy="42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609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C1C6244-3640-4E70-B044-A9AAC46E0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zh-TW" altLang="en-US" dirty="0"/>
              <a:t>特徵映射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90C6034F-B276-4DBB-BBDD-558477CBA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5F1614-9E69-4DDE-BE71-FB43FA88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894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77DED-63AD-40CA-B37C-5A0917A1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Virtual Environment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726078-C059-45CD-9A54-4C2343DE4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TW" sz="2800" dirty="0">
                <a:latin typeface="Georgia" panose="02040502050405020303" pitchFamily="18" charset="0"/>
                <a:ea typeface="Microsoft YaHei" panose="020B0503020204020204" pitchFamily="34" charset="-122"/>
              </a:rPr>
              <a:t>D:\MyExample&gt;env\Scripts &gt; activate</a:t>
            </a:r>
          </a:p>
          <a:p>
            <a:pPr marL="400050" lvl="1" indent="0">
              <a:buNone/>
            </a:pPr>
            <a:r>
              <a:rPr lang="en-US" altLang="zh-TW" sz="24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</a:t>
            </a:r>
            <a:r>
              <a:rPr lang="en-US" altLang="zh-TW" sz="24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keras</a:t>
            </a:r>
            <a:endParaRPr lang="zh-TW" altLang="zh-TW" sz="24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r>
              <a:rPr lang="en-US" altLang="zh-TW" sz="24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</a:t>
            </a:r>
            <a:r>
              <a:rPr lang="en-US" altLang="zh-TW" sz="24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jupyter</a:t>
            </a:r>
            <a:endParaRPr lang="en-US" altLang="zh-TW" sz="24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r>
              <a:rPr lang="en-US" altLang="zh-TW" sz="24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</a:t>
            </a:r>
            <a:r>
              <a:rPr lang="en-US" altLang="zh-TW" sz="24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opencv</a:t>
            </a:r>
            <a:r>
              <a:rPr lang="en-US" altLang="zh-TW" sz="2400" dirty="0">
                <a:latin typeface="Georgia" panose="02040502050405020303" pitchFamily="18" charset="0"/>
                <a:ea typeface="Microsoft YaHei" panose="020B0503020204020204" pitchFamily="34" charset="-122"/>
              </a:rPr>
              <a:t>-</a:t>
            </a:r>
            <a:r>
              <a:rPr lang="en-US" altLang="zh-TW" sz="24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contrib</a:t>
            </a:r>
            <a:r>
              <a:rPr lang="en-US" altLang="zh-TW" sz="2400" dirty="0">
                <a:latin typeface="Georgia" panose="02040502050405020303" pitchFamily="18" charset="0"/>
                <a:ea typeface="Microsoft YaHei" panose="020B0503020204020204" pitchFamily="34" charset="-122"/>
              </a:rPr>
              <a:t>-python</a:t>
            </a:r>
          </a:p>
          <a:p>
            <a:pPr marL="400050" lvl="1" indent="0">
              <a:buNone/>
            </a:pPr>
            <a:r>
              <a:rPr lang="en-US" altLang="zh-TW" sz="24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Sequential</a:t>
            </a:r>
          </a:p>
          <a:p>
            <a:pPr marL="400050" lvl="1" indent="0">
              <a:buNone/>
            </a:pPr>
            <a:r>
              <a:rPr lang="en-US" altLang="zh-TW" sz="24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</a:t>
            </a:r>
            <a:r>
              <a:rPr lang="en-US" altLang="zh-TW" sz="24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utils</a:t>
            </a:r>
            <a:endParaRPr lang="en-US" altLang="zh-TW" sz="24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r>
              <a:rPr lang="en-US" altLang="zh-TW" sz="24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</a:t>
            </a:r>
            <a:r>
              <a:rPr lang="en-US" altLang="zh-TW" sz="24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tensorflow</a:t>
            </a:r>
            <a:endParaRPr lang="en-US" altLang="zh-TW" sz="24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endParaRPr lang="en-US" altLang="zh-TW" sz="24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97375A-B44E-4FF4-9E62-8588C74C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9735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itchFamily="18" charset="0"/>
              </a:rPr>
              <a:t>Simple NN</a:t>
            </a:r>
            <a:r>
              <a:rPr lang="zh-TW" altLang="en-US" b="1" dirty="0">
                <a:latin typeface="Georgia" pitchFamily="18" charset="0"/>
              </a:rPr>
              <a:t> </a:t>
            </a:r>
            <a:r>
              <a:rPr lang="en-US" altLang="zh-TW" b="1" dirty="0">
                <a:latin typeface="Georgia" pitchFamily="18" charset="0"/>
              </a:rPr>
              <a:t>vs. DL</a:t>
            </a:r>
            <a:endParaRPr lang="zh-TW" altLang="en-US" dirty="0"/>
          </a:p>
        </p:txBody>
      </p:sp>
      <p:sp>
        <p:nvSpPr>
          <p:cNvPr id="4710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7" name="Picture 4" descr="「deep learn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60575"/>
            <a:ext cx="7234237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2A6F2F-0889-4B00-9F18-39BFDD06EA33}"/>
              </a:ext>
            </a:extLst>
          </p:cNvPr>
          <p:cNvSpPr/>
          <p:nvPr/>
        </p:nvSpPr>
        <p:spPr>
          <a:xfrm>
            <a:off x="374542" y="5748119"/>
            <a:ext cx="876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https://towardsdatascience.com/parallel-and-distributed-deep-learning-a-survey-97137ff94e4c</a:t>
            </a:r>
          </a:p>
        </p:txBody>
      </p:sp>
    </p:spTree>
    <p:extLst>
      <p:ext uri="{BB962C8B-B14F-4D97-AF65-F5344CB8AC3E}">
        <p14:creationId xmlns:p14="http://schemas.microsoft.com/office/powerpoint/2010/main" val="1715994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96632-BD85-4B05-9C99-32F90F00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Feature Extraction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A05555-88FD-43A2-AFD5-6FA1118BC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alt text">
            <a:extLst>
              <a:ext uri="{FF2B5EF4-FFF2-40B4-BE49-F238E27FC236}">
                <a16:creationId xmlns:a16="http://schemas.microsoft.com/office/drawing/2014/main" id="{DABD8261-ADA5-46E6-82F5-ED700155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11995" r="8815" b="12760"/>
          <a:stretch/>
        </p:blipFill>
        <p:spPr bwMode="auto">
          <a:xfrm>
            <a:off x="1115615" y="1897815"/>
            <a:ext cx="6728973" cy="210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lt text">
            <a:extLst>
              <a:ext uri="{FF2B5EF4-FFF2-40B4-BE49-F238E27FC236}">
                <a16:creationId xmlns:a16="http://schemas.microsoft.com/office/drawing/2014/main" id="{B0F6115B-10E8-456B-A9AF-5C6F0217E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2378" r="8499" b="12401"/>
          <a:stretch/>
        </p:blipFill>
        <p:spPr bwMode="auto">
          <a:xfrm>
            <a:off x="1115616" y="4185444"/>
            <a:ext cx="6787195" cy="21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968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309CE-9075-4053-B812-7DE19272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itchFamily="18" charset="0"/>
              </a:rPr>
              <a:t>Simple NN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D74EE2-0CB4-40DB-AFA5-07341C7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7D5FDD8-310C-4097-AC8A-990AF4E859DB}"/>
              </a:ext>
            </a:extLst>
          </p:cNvPr>
          <p:cNvCxnSpPr>
            <a:cxnSpLocks/>
          </p:cNvCxnSpPr>
          <p:nvPr/>
        </p:nvCxnSpPr>
        <p:spPr>
          <a:xfrm flipH="1" flipV="1">
            <a:off x="4943574" y="3411430"/>
            <a:ext cx="966584" cy="23768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http://cs231n.github.io/assets/nn1/neural_net2.jpeg">
            <a:extLst>
              <a:ext uri="{FF2B5EF4-FFF2-40B4-BE49-F238E27FC236}">
                <a16:creationId xmlns:a16="http://schemas.microsoft.com/office/drawing/2014/main" id="{7007516E-4811-489E-AD4D-8DADF6CA0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003150"/>
            <a:ext cx="2880320" cy="113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9B23145-0749-4D81-8528-204247426381}"/>
              </a:ext>
            </a:extLst>
          </p:cNvPr>
          <p:cNvCxnSpPr>
            <a:cxnSpLocks/>
          </p:cNvCxnSpPr>
          <p:nvPr/>
        </p:nvCxnSpPr>
        <p:spPr>
          <a:xfrm>
            <a:off x="3359398" y="4570917"/>
            <a:ext cx="6721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FF89440-41A2-4082-AFCB-357F6D5BF97E}"/>
              </a:ext>
            </a:extLst>
          </p:cNvPr>
          <p:cNvCxnSpPr>
            <a:cxnSpLocks/>
          </p:cNvCxnSpPr>
          <p:nvPr/>
        </p:nvCxnSpPr>
        <p:spPr>
          <a:xfrm>
            <a:off x="7092280" y="4570917"/>
            <a:ext cx="10081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442138A-F9BB-4951-88E3-A6B2A54A2DA0}"/>
              </a:ext>
            </a:extLst>
          </p:cNvPr>
          <p:cNvCxnSpPr>
            <a:cxnSpLocks/>
          </p:cNvCxnSpPr>
          <p:nvPr/>
        </p:nvCxnSpPr>
        <p:spPr>
          <a:xfrm>
            <a:off x="8424046" y="3843478"/>
            <a:ext cx="11916" cy="432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CB8665A1-EFAA-41D7-B276-EA37591EBDE8}"/>
              </a:ext>
            </a:extLst>
          </p:cNvPr>
          <p:cNvSpPr/>
          <p:nvPr/>
        </p:nvSpPr>
        <p:spPr>
          <a:xfrm>
            <a:off x="8111926" y="4275534"/>
            <a:ext cx="648072" cy="576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AC9A265-B742-4007-9193-9065A4D437C2}"/>
              </a:ext>
            </a:extLst>
          </p:cNvPr>
          <p:cNvCxnSpPr>
            <a:cxnSpLocks/>
          </p:cNvCxnSpPr>
          <p:nvPr/>
        </p:nvCxnSpPr>
        <p:spPr>
          <a:xfrm>
            <a:off x="8424046" y="4851590"/>
            <a:ext cx="0" cy="9361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DCD2C01-33B0-44B6-8D3D-822E07092826}"/>
              </a:ext>
            </a:extLst>
          </p:cNvPr>
          <p:cNvCxnSpPr>
            <a:cxnSpLocks/>
          </p:cNvCxnSpPr>
          <p:nvPr/>
        </p:nvCxnSpPr>
        <p:spPr>
          <a:xfrm flipV="1">
            <a:off x="8253825" y="4574538"/>
            <a:ext cx="332254" cy="661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DC86322-E768-4FE7-BD92-8A53E7BFD860}"/>
              </a:ext>
            </a:extLst>
          </p:cNvPr>
          <p:cNvCxnSpPr>
            <a:cxnSpLocks/>
          </p:cNvCxnSpPr>
          <p:nvPr/>
        </p:nvCxnSpPr>
        <p:spPr>
          <a:xfrm flipH="1">
            <a:off x="5879678" y="5760059"/>
            <a:ext cx="2556284" cy="1295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4879EF29-FE6C-461B-93FE-09C19E64FEEA}"/>
              </a:ext>
            </a:extLst>
          </p:cNvPr>
          <p:cNvSpPr/>
          <p:nvPr/>
        </p:nvSpPr>
        <p:spPr>
          <a:xfrm>
            <a:off x="6598064" y="4852294"/>
            <a:ext cx="1518715" cy="815947"/>
          </a:xfrm>
          <a:prstGeom prst="arc">
            <a:avLst>
              <a:gd name="adj1" fmla="val 16200000"/>
              <a:gd name="adj2" fmla="val 7058379"/>
            </a:avLst>
          </a:prstGeom>
          <a:ln w="57150">
            <a:solidFill>
              <a:srgbClr val="FF33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Picture 2" descr="alt text">
            <a:extLst>
              <a:ext uri="{FF2B5EF4-FFF2-40B4-BE49-F238E27FC236}">
                <a16:creationId xmlns:a16="http://schemas.microsoft.com/office/drawing/2014/main" id="{F7D7A90B-A131-4D97-B21A-18B56F9C9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87" t="11997" r="48331" b="6940"/>
          <a:stretch/>
        </p:blipFill>
        <p:spPr bwMode="auto">
          <a:xfrm>
            <a:off x="1035295" y="1857248"/>
            <a:ext cx="2158178" cy="14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lt text">
            <a:extLst>
              <a:ext uri="{FF2B5EF4-FFF2-40B4-BE49-F238E27FC236}">
                <a16:creationId xmlns:a16="http://schemas.microsoft.com/office/drawing/2014/main" id="{1CE437AD-3F08-4999-9F89-8E831C449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05" t="11995" r="8815" b="12760"/>
          <a:stretch/>
        </p:blipFill>
        <p:spPr bwMode="auto">
          <a:xfrm>
            <a:off x="1066841" y="3789040"/>
            <a:ext cx="2047588" cy="134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8AA2856-6584-436C-A6AE-F196593C0AEA}"/>
              </a:ext>
            </a:extLst>
          </p:cNvPr>
          <p:cNvCxnSpPr>
            <a:cxnSpLocks/>
          </p:cNvCxnSpPr>
          <p:nvPr/>
        </p:nvCxnSpPr>
        <p:spPr>
          <a:xfrm>
            <a:off x="2051720" y="3212976"/>
            <a:ext cx="0" cy="505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2EEDE4A-9D9E-4118-B616-1B71BDF4DD1C}"/>
              </a:ext>
            </a:extLst>
          </p:cNvPr>
          <p:cNvSpPr/>
          <p:nvPr/>
        </p:nvSpPr>
        <p:spPr>
          <a:xfrm>
            <a:off x="7652387" y="3056459"/>
            <a:ext cx="1359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Georgia" pitchFamily="18" charset="0"/>
              </a:rPr>
              <a:t>Car: “1” </a:t>
            </a:r>
          </a:p>
          <a:p>
            <a:r>
              <a:rPr lang="en-US" altLang="zh-TW" dirty="0">
                <a:latin typeface="Georgia" pitchFamily="18" charset="0"/>
              </a:rPr>
              <a:t>No Car: “0”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58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309CE-9075-4053-B812-7DE19272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itchFamily="18" charset="0"/>
              </a:rPr>
              <a:t>Deep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D74EE2-0CB4-40DB-AFA5-07341C73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7D5FDD8-310C-4097-AC8A-990AF4E859DB}"/>
              </a:ext>
            </a:extLst>
          </p:cNvPr>
          <p:cNvCxnSpPr>
            <a:cxnSpLocks/>
          </p:cNvCxnSpPr>
          <p:nvPr/>
        </p:nvCxnSpPr>
        <p:spPr>
          <a:xfrm flipH="1" flipV="1">
            <a:off x="4727920" y="3135899"/>
            <a:ext cx="966584" cy="23768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http://cs231n.github.io/assets/nn1/neural_net2.jpeg">
            <a:extLst>
              <a:ext uri="{FF2B5EF4-FFF2-40B4-BE49-F238E27FC236}">
                <a16:creationId xmlns:a16="http://schemas.microsoft.com/office/drawing/2014/main" id="{7007516E-4811-489E-AD4D-8DADF6CA0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06" y="3727619"/>
            <a:ext cx="2880320" cy="113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9B23145-0749-4D81-8528-204247426381}"/>
              </a:ext>
            </a:extLst>
          </p:cNvPr>
          <p:cNvCxnSpPr>
            <a:cxnSpLocks/>
          </p:cNvCxnSpPr>
          <p:nvPr/>
        </p:nvCxnSpPr>
        <p:spPr>
          <a:xfrm>
            <a:off x="3132210" y="4256634"/>
            <a:ext cx="6721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FF89440-41A2-4082-AFCB-357F6D5BF97E}"/>
              </a:ext>
            </a:extLst>
          </p:cNvPr>
          <p:cNvCxnSpPr>
            <a:cxnSpLocks/>
          </p:cNvCxnSpPr>
          <p:nvPr/>
        </p:nvCxnSpPr>
        <p:spPr>
          <a:xfrm>
            <a:off x="6876626" y="4295386"/>
            <a:ext cx="10081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442138A-F9BB-4951-88E3-A6B2A54A2DA0}"/>
              </a:ext>
            </a:extLst>
          </p:cNvPr>
          <p:cNvCxnSpPr>
            <a:cxnSpLocks/>
          </p:cNvCxnSpPr>
          <p:nvPr/>
        </p:nvCxnSpPr>
        <p:spPr>
          <a:xfrm>
            <a:off x="8208392" y="3567947"/>
            <a:ext cx="11916" cy="432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CB8665A1-EFAA-41D7-B276-EA37591EBDE8}"/>
              </a:ext>
            </a:extLst>
          </p:cNvPr>
          <p:cNvSpPr/>
          <p:nvPr/>
        </p:nvSpPr>
        <p:spPr>
          <a:xfrm>
            <a:off x="7896272" y="4000003"/>
            <a:ext cx="648072" cy="576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AC9A265-B742-4007-9193-9065A4D437C2}"/>
              </a:ext>
            </a:extLst>
          </p:cNvPr>
          <p:cNvCxnSpPr>
            <a:cxnSpLocks/>
          </p:cNvCxnSpPr>
          <p:nvPr/>
        </p:nvCxnSpPr>
        <p:spPr>
          <a:xfrm>
            <a:off x="8208392" y="4576059"/>
            <a:ext cx="0" cy="9361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DCD2C01-33B0-44B6-8D3D-822E07092826}"/>
              </a:ext>
            </a:extLst>
          </p:cNvPr>
          <p:cNvCxnSpPr>
            <a:cxnSpLocks/>
          </p:cNvCxnSpPr>
          <p:nvPr/>
        </p:nvCxnSpPr>
        <p:spPr>
          <a:xfrm flipV="1">
            <a:off x="8038171" y="4299007"/>
            <a:ext cx="332254" cy="661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DC86322-E768-4FE7-BD92-8A53E7BFD860}"/>
              </a:ext>
            </a:extLst>
          </p:cNvPr>
          <p:cNvCxnSpPr>
            <a:cxnSpLocks/>
          </p:cNvCxnSpPr>
          <p:nvPr/>
        </p:nvCxnSpPr>
        <p:spPr>
          <a:xfrm flipH="1">
            <a:off x="5664024" y="5484528"/>
            <a:ext cx="2556284" cy="1295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4879EF29-FE6C-461B-93FE-09C19E64FEEA}"/>
              </a:ext>
            </a:extLst>
          </p:cNvPr>
          <p:cNvSpPr/>
          <p:nvPr/>
        </p:nvSpPr>
        <p:spPr>
          <a:xfrm>
            <a:off x="6382410" y="4576763"/>
            <a:ext cx="1518715" cy="815947"/>
          </a:xfrm>
          <a:prstGeom prst="arc">
            <a:avLst>
              <a:gd name="adj1" fmla="val 16200000"/>
              <a:gd name="adj2" fmla="val 7058379"/>
            </a:avLst>
          </a:prstGeom>
          <a:ln w="57150">
            <a:solidFill>
              <a:srgbClr val="FF33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Picture 2" descr="alt text">
            <a:extLst>
              <a:ext uri="{FF2B5EF4-FFF2-40B4-BE49-F238E27FC236}">
                <a16:creationId xmlns:a16="http://schemas.microsoft.com/office/drawing/2014/main" id="{F7D7A90B-A131-4D97-B21A-18B56F9C9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87" t="11997" r="48331" b="6940"/>
          <a:stretch/>
        </p:blipFill>
        <p:spPr bwMode="auto">
          <a:xfrm>
            <a:off x="899592" y="3567947"/>
            <a:ext cx="2158178" cy="14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2EEDE4A-9D9E-4118-B616-1B71BDF4DD1C}"/>
              </a:ext>
            </a:extLst>
          </p:cNvPr>
          <p:cNvSpPr/>
          <p:nvPr/>
        </p:nvSpPr>
        <p:spPr>
          <a:xfrm>
            <a:off x="7436733" y="2780928"/>
            <a:ext cx="1359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Georgia" pitchFamily="18" charset="0"/>
              </a:rPr>
              <a:t>Car: “1” </a:t>
            </a:r>
          </a:p>
          <a:p>
            <a:r>
              <a:rPr lang="en-US" altLang="zh-TW" dirty="0">
                <a:latin typeface="Georgia" pitchFamily="18" charset="0"/>
              </a:rPr>
              <a:t>No Car: “0”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778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748F5-3ECB-4FF3-9267-A3B72FB5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Feature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A2EDA2-CC9E-43D3-965F-F4FC8847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Matrix</a:t>
            </a:r>
          </a:p>
          <a:p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Mapping</a:t>
            </a:r>
          </a:p>
          <a:p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Nonlinear</a:t>
            </a:r>
            <a:r>
              <a:rPr lang="zh-TW" altLang="en-US" dirty="0">
                <a:latin typeface="Georgia" panose="02040502050405020303" pitchFamily="18" charset="0"/>
                <a:ea typeface="華康圓體 Std W3" panose="02000300000000000000" pitchFamily="50" charset="-120"/>
              </a:rPr>
              <a:t> </a:t>
            </a:r>
            <a:endParaRPr lang="en-US" altLang="zh-TW" dirty="0">
              <a:latin typeface="Georgia" panose="02040502050405020303" pitchFamily="18" charset="0"/>
              <a:ea typeface="華康圓體 Std W3" panose="02000300000000000000" pitchFamily="50" charset="-120"/>
            </a:endParaRPr>
          </a:p>
          <a:p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Connected</a:t>
            </a:r>
          </a:p>
          <a:p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Dropout</a:t>
            </a:r>
          </a:p>
          <a:p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Normalization</a:t>
            </a:r>
          </a:p>
          <a:p>
            <a:r>
              <a:rPr lang="en-US" altLang="zh-TW" dirty="0">
                <a:latin typeface="Georgia" panose="02040502050405020303" pitchFamily="18" charset="0"/>
                <a:ea typeface="華康圓體 Std W3" panose="02000300000000000000" pitchFamily="50" charset="-120"/>
              </a:rPr>
              <a:t>…</a:t>
            </a:r>
            <a:endParaRPr lang="zh-TW" altLang="en-US" dirty="0">
              <a:latin typeface="Georgia" panose="02040502050405020303" pitchFamily="18" charset="0"/>
              <a:ea typeface="華康圓體 Std W3" panose="02000300000000000000" pitchFamily="50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CEA9D6-4492-4D1A-A1BC-F10227EC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7A2FB35-D6D2-40D3-83C2-E7652EF11B6E}"/>
              </a:ext>
            </a:extLst>
          </p:cNvPr>
          <p:cNvSpPr/>
          <p:nvPr/>
        </p:nvSpPr>
        <p:spPr>
          <a:xfrm>
            <a:off x="7588150" y="3029096"/>
            <a:ext cx="712418" cy="78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10018D7-06EE-4384-98E2-E8909595F807}"/>
              </a:ext>
            </a:extLst>
          </p:cNvPr>
          <p:cNvSpPr/>
          <p:nvPr/>
        </p:nvSpPr>
        <p:spPr>
          <a:xfrm>
            <a:off x="7588150" y="4128275"/>
            <a:ext cx="712418" cy="7730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9594A63-C825-4555-8279-FCE043EB0C30}"/>
              </a:ext>
            </a:extLst>
          </p:cNvPr>
          <p:cNvCxnSpPr>
            <a:cxnSpLocks/>
          </p:cNvCxnSpPr>
          <p:nvPr/>
        </p:nvCxnSpPr>
        <p:spPr>
          <a:xfrm>
            <a:off x="6520894" y="3338046"/>
            <a:ext cx="1050590" cy="9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551F3E5-FC64-4AE1-AC76-234F0D106ECB}"/>
              </a:ext>
            </a:extLst>
          </p:cNvPr>
          <p:cNvCxnSpPr>
            <a:cxnSpLocks/>
          </p:cNvCxnSpPr>
          <p:nvPr/>
        </p:nvCxnSpPr>
        <p:spPr>
          <a:xfrm>
            <a:off x="6540203" y="2017153"/>
            <a:ext cx="1031281" cy="1417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082991A-FCD0-4846-BDA0-4A6448657F09}"/>
              </a:ext>
            </a:extLst>
          </p:cNvPr>
          <p:cNvCxnSpPr/>
          <p:nvPr/>
        </p:nvCxnSpPr>
        <p:spPr>
          <a:xfrm flipV="1">
            <a:off x="6516853" y="3443032"/>
            <a:ext cx="1042306" cy="1202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959DCD8-A437-45E8-9AF0-3064FEE3285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540203" y="3419793"/>
            <a:ext cx="1047947" cy="2503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7E5DA3D-BB4C-4184-A492-E4139A2B254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540203" y="4514790"/>
            <a:ext cx="1047947" cy="1408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37C6B4D-6940-4FD6-8EAF-1DC948A30969}"/>
              </a:ext>
            </a:extLst>
          </p:cNvPr>
          <p:cNvCxnSpPr>
            <a:endCxn id="6" idx="2"/>
          </p:cNvCxnSpPr>
          <p:nvPr/>
        </p:nvCxnSpPr>
        <p:spPr>
          <a:xfrm flipV="1">
            <a:off x="6540203" y="4514790"/>
            <a:ext cx="1047947" cy="130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4C5AB13-F57D-4D5D-86E3-E4BEFCC74551}"/>
              </a:ext>
            </a:extLst>
          </p:cNvPr>
          <p:cNvCxnSpPr>
            <a:endCxn id="6" idx="2"/>
          </p:cNvCxnSpPr>
          <p:nvPr/>
        </p:nvCxnSpPr>
        <p:spPr>
          <a:xfrm>
            <a:off x="6548285" y="3351652"/>
            <a:ext cx="1039865" cy="11631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FD70DBF-0FC2-4F4E-9E14-D76237035B09}"/>
              </a:ext>
            </a:extLst>
          </p:cNvPr>
          <p:cNvCxnSpPr>
            <a:endCxn id="6" idx="2"/>
          </p:cNvCxnSpPr>
          <p:nvPr/>
        </p:nvCxnSpPr>
        <p:spPr>
          <a:xfrm>
            <a:off x="6548285" y="2002036"/>
            <a:ext cx="1039865" cy="2512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914A5DC-756F-4850-B455-8C34B9CFB2A4}"/>
              </a:ext>
            </a:extLst>
          </p:cNvPr>
          <p:cNvSpPr/>
          <p:nvPr/>
        </p:nvSpPr>
        <p:spPr>
          <a:xfrm>
            <a:off x="5595515" y="1488328"/>
            <a:ext cx="936104" cy="10081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079D56F-0CE7-47F6-AD6F-55BC8640AFA2}"/>
              </a:ext>
            </a:extLst>
          </p:cNvPr>
          <p:cNvSpPr/>
          <p:nvPr/>
        </p:nvSpPr>
        <p:spPr>
          <a:xfrm>
            <a:off x="5612181" y="2785686"/>
            <a:ext cx="936104" cy="10081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CFD38F6-F1BC-41BC-B824-8869DC8618BA}"/>
              </a:ext>
            </a:extLst>
          </p:cNvPr>
          <p:cNvSpPr/>
          <p:nvPr/>
        </p:nvSpPr>
        <p:spPr>
          <a:xfrm>
            <a:off x="5595515" y="4097961"/>
            <a:ext cx="936104" cy="10081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575D984-F116-4793-8D6F-E6CA87BAAF88}"/>
              </a:ext>
            </a:extLst>
          </p:cNvPr>
          <p:cNvSpPr/>
          <p:nvPr/>
        </p:nvSpPr>
        <p:spPr>
          <a:xfrm>
            <a:off x="5595515" y="5363478"/>
            <a:ext cx="936104" cy="10081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2F6917-A9EA-433D-BF63-0BFFF49889E4}"/>
              </a:ext>
            </a:extLst>
          </p:cNvPr>
          <p:cNvSpPr/>
          <p:nvPr/>
        </p:nvSpPr>
        <p:spPr>
          <a:xfrm>
            <a:off x="3985036" y="5575146"/>
            <a:ext cx="11464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Georgia" panose="02040502050405020303" pitchFamily="18" charset="0"/>
              </a:rPr>
              <a:t>X:</a:t>
            </a:r>
            <a:r>
              <a:rPr lang="zh-TW" altLang="en-US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latin typeface="Georgia" panose="02040502050405020303" pitchFamily="18" charset="0"/>
              </a:rPr>
              <a:t>R</a:t>
            </a:r>
            <a:r>
              <a:rPr lang="en-US" altLang="zh-TW" sz="3200" baseline="30000" dirty="0">
                <a:latin typeface="Georgia" panose="02040502050405020303" pitchFamily="18" charset="0"/>
              </a:rPr>
              <a:t>4</a:t>
            </a:r>
            <a:endParaRPr lang="zh-TW" altLang="en-US" sz="3200" baseline="30000" dirty="0">
              <a:latin typeface="Georgia" panose="02040502050405020303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106DC96-1039-438E-9651-4F35A3E73664}"/>
              </a:ext>
            </a:extLst>
          </p:cNvPr>
          <p:cNvSpPr/>
          <p:nvPr/>
        </p:nvSpPr>
        <p:spPr>
          <a:xfrm>
            <a:off x="7607459" y="5575146"/>
            <a:ext cx="1106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Georgia" panose="02040502050405020303" pitchFamily="18" charset="0"/>
              </a:rPr>
              <a:t>Y:</a:t>
            </a:r>
            <a:r>
              <a:rPr lang="zh-TW" altLang="en-US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latin typeface="Georgia" panose="02040502050405020303" pitchFamily="18" charset="0"/>
              </a:rPr>
              <a:t>R</a:t>
            </a:r>
            <a:r>
              <a:rPr lang="en-US" altLang="zh-TW" sz="3200" baseline="30000" dirty="0">
                <a:latin typeface="Georgia" panose="02040502050405020303" pitchFamily="18" charset="0"/>
              </a:rPr>
              <a:t>2</a:t>
            </a:r>
            <a:endParaRPr lang="zh-TW" altLang="en-US" sz="3200" baseline="30000" dirty="0">
              <a:latin typeface="Georgia" panose="020405020504050203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E0C5C2-22EF-4D6E-87CC-5A607EA7C963}"/>
              </a:ext>
            </a:extLst>
          </p:cNvPr>
          <p:cNvSpPr/>
          <p:nvPr/>
        </p:nvSpPr>
        <p:spPr>
          <a:xfrm>
            <a:off x="3985036" y="3751979"/>
            <a:ext cx="1269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Georgia" panose="02040502050405020303" pitchFamily="18" charset="0"/>
              </a:rPr>
              <a:t>Y=AX</a:t>
            </a:r>
            <a:endParaRPr lang="zh-TW" altLang="en-US" sz="3200" baseline="30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2591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/>
          <a:lstStyle/>
          <a:p>
            <a:pPr defTabSz="793750" eaLnBrk="1" hangingPunct="1"/>
            <a:r>
              <a:rPr lang="en-US" altLang="zh-TW" b="1" dirty="0">
                <a:latin typeface="Georgia" panose="02040502050405020303" pitchFamily="18" charset="0"/>
              </a:rPr>
              <a:t>Feature Map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endParaRPr lang="zh-TW" altLang="en-US" sz="2800" dirty="0">
              <a:latin typeface="Cambria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1270" y="5914498"/>
            <a:ext cx="2858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Sallow Neural Network</a:t>
            </a:r>
            <a:endParaRPr lang="zh-TW" altLang="en-US" dirty="0"/>
          </a:p>
        </p:txBody>
      </p:sp>
      <p:pic>
        <p:nvPicPr>
          <p:cNvPr id="3074" name="Picture 2" descr="By Chrislb (created by Chrislb) [GFDL (http://www.gnu.org/copyleft/fdl.html) or CC-BY-SA-3.0 (http://creativecommons.org/licenses/by-sa/3.0/)], via Wikimedia Commons | https://upload.wikimedia.org/wikipedia/commons/6/60/ArtificialNeuronModel_engli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751" y="2870981"/>
            <a:ext cx="4917864" cy="233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nnoArchiTech post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5724394" y="3084318"/>
            <a:ext cx="2592021" cy="2432914"/>
          </a:xfrm>
          <a:prstGeom prst="ellipse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04248" y="5517232"/>
            <a:ext cx="73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Node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AD6D07C-C295-46DA-AC09-8316AE835DF4}"/>
              </a:ext>
            </a:extLst>
          </p:cNvPr>
          <p:cNvSpPr/>
          <p:nvPr/>
        </p:nvSpPr>
        <p:spPr>
          <a:xfrm>
            <a:off x="2678071" y="2638266"/>
            <a:ext cx="516008" cy="49351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A286E07-B7D2-409E-9400-D8B4AE7F7A7A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1708131" y="2986225"/>
            <a:ext cx="883718" cy="604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4CDEA45-8CCA-4D66-84ED-E80EB3FA66D9}"/>
              </a:ext>
            </a:extLst>
          </p:cNvPr>
          <p:cNvCxnSpPr>
            <a:cxnSpLocks/>
          </p:cNvCxnSpPr>
          <p:nvPr/>
        </p:nvCxnSpPr>
        <p:spPr>
          <a:xfrm>
            <a:off x="1705510" y="2688080"/>
            <a:ext cx="961581" cy="235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BD2F6F7-08AB-4F5B-B31B-A6AE0B07A3E8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728860" y="2885023"/>
            <a:ext cx="949211" cy="251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756C4E6-0279-41D1-A7D6-5F8DA7DA0C13}"/>
              </a:ext>
            </a:extLst>
          </p:cNvPr>
          <p:cNvCxnSpPr>
            <a:cxnSpLocks/>
          </p:cNvCxnSpPr>
          <p:nvPr/>
        </p:nvCxnSpPr>
        <p:spPr>
          <a:xfrm flipV="1">
            <a:off x="1705497" y="2949217"/>
            <a:ext cx="961594" cy="171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D013FF44-F798-4BDA-B304-45CD7EDCE34A}"/>
              </a:ext>
            </a:extLst>
          </p:cNvPr>
          <p:cNvSpPr/>
          <p:nvPr/>
        </p:nvSpPr>
        <p:spPr>
          <a:xfrm>
            <a:off x="1027484" y="2312514"/>
            <a:ext cx="678026" cy="6367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6E3C418-3784-43D3-A283-43779585A803}"/>
              </a:ext>
            </a:extLst>
          </p:cNvPr>
          <p:cNvSpPr/>
          <p:nvPr/>
        </p:nvSpPr>
        <p:spPr>
          <a:xfrm>
            <a:off x="1030105" y="3272715"/>
            <a:ext cx="678026" cy="6367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77AD3AF-25B8-461B-B2BC-BCEEB7869691}"/>
              </a:ext>
            </a:extLst>
          </p:cNvPr>
          <p:cNvSpPr/>
          <p:nvPr/>
        </p:nvSpPr>
        <p:spPr>
          <a:xfrm>
            <a:off x="1065106" y="4278150"/>
            <a:ext cx="678026" cy="6367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D74EB497-BB3F-474D-84B4-4ED8E12162D9}"/>
              </a:ext>
            </a:extLst>
          </p:cNvPr>
          <p:cNvSpPr/>
          <p:nvPr/>
        </p:nvSpPr>
        <p:spPr>
          <a:xfrm>
            <a:off x="1065106" y="5207119"/>
            <a:ext cx="678026" cy="6367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5C4CAE-479B-4C3C-906B-843C3C397701}"/>
              </a:ext>
            </a:extLst>
          </p:cNvPr>
          <p:cNvSpPr/>
          <p:nvPr/>
        </p:nvSpPr>
        <p:spPr>
          <a:xfrm>
            <a:off x="-28191" y="4825208"/>
            <a:ext cx="12410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</a:rPr>
              <a:t>X:</a:t>
            </a:r>
            <a:r>
              <a:rPr lang="zh-TW" altLang="en-US" sz="2800" dirty="0">
                <a:latin typeface="Georgia" panose="02040502050405020303" pitchFamily="18" charset="0"/>
              </a:rPr>
              <a:t> </a:t>
            </a:r>
            <a:r>
              <a:rPr lang="en-US" altLang="zh-TW" sz="2800" dirty="0">
                <a:latin typeface="Georgia" panose="02040502050405020303" pitchFamily="18" charset="0"/>
              </a:rPr>
              <a:t>R</a:t>
            </a:r>
            <a:r>
              <a:rPr lang="en-US" altLang="zh-TW" sz="2800" baseline="30000" dirty="0">
                <a:latin typeface="Georgia" panose="02040502050405020303" pitchFamily="18" charset="0"/>
              </a:rPr>
              <a:t>4</a:t>
            </a:r>
            <a:endParaRPr lang="zh-TW" altLang="en-US" sz="2800" baseline="30000" dirty="0">
              <a:latin typeface="Georgia" panose="02040502050405020303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141E2E-2D39-459A-9C28-65F79E0AC7F4}"/>
              </a:ext>
            </a:extLst>
          </p:cNvPr>
          <p:cNvSpPr/>
          <p:nvPr/>
        </p:nvSpPr>
        <p:spPr>
          <a:xfrm>
            <a:off x="2061576" y="4790221"/>
            <a:ext cx="1060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Georgia" panose="02040502050405020303" pitchFamily="18" charset="0"/>
              </a:rPr>
              <a:t>Y:</a:t>
            </a:r>
            <a:r>
              <a:rPr lang="zh-TW" altLang="en-US" sz="2800" dirty="0">
                <a:latin typeface="Georgia" panose="02040502050405020303" pitchFamily="18" charset="0"/>
              </a:rPr>
              <a:t> </a:t>
            </a:r>
            <a:r>
              <a:rPr lang="en-US" altLang="zh-TW" sz="2800" dirty="0">
                <a:latin typeface="Georgia" panose="02040502050405020303" pitchFamily="18" charset="0"/>
              </a:rPr>
              <a:t>R</a:t>
            </a:r>
            <a:r>
              <a:rPr lang="en-US" altLang="zh-TW" sz="2800" baseline="30000" dirty="0">
                <a:latin typeface="Georgia" panose="02040502050405020303" pitchFamily="18" charset="0"/>
              </a:rPr>
              <a:t>1</a:t>
            </a:r>
            <a:endParaRPr lang="zh-TW" altLang="en-US" sz="2800" baseline="30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2E73E-5327-4EEB-8E0C-FFB9D789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Deep Feature Map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02C9A8-423B-42DB-96F0-98F9CDFE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Georgia" panose="02040502050405020303" pitchFamily="18" charset="0"/>
              </a:rPr>
              <a:t>深度學習模型 </a:t>
            </a:r>
            <a:r>
              <a:rPr lang="en-US" altLang="zh-TW" dirty="0">
                <a:latin typeface="Georgia" panose="02040502050405020303" pitchFamily="18" charset="0"/>
              </a:rPr>
              <a:t>(Model) 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1CE5ACD-314F-433D-B6FF-2CC0CE66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04" y="2780928"/>
            <a:ext cx="7166392" cy="27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224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C1C6244-3640-4E70-B044-A9AAC46E0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zh-TW" altLang="en-US" dirty="0"/>
              <a:t>醫學專題實作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90C6034F-B276-4DBB-BBDD-558477CBA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5F1614-9E69-4DDE-BE71-FB43FA88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7572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內容版面配置區 2"/>
          <p:cNvSpPr>
            <a:spLocks noGrp="1"/>
          </p:cNvSpPr>
          <p:nvPr>
            <p:ph idx="1"/>
          </p:nvPr>
        </p:nvSpPr>
        <p:spPr>
          <a:xfrm>
            <a:off x="477839" y="1484783"/>
            <a:ext cx="8229599" cy="4835053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latin typeface="Georgia" panose="02040502050405020303" pitchFamily="18" charset="0"/>
              </a:rPr>
              <a:t>Associated tasks: Classification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latin typeface="Georgia" panose="02040502050405020303" pitchFamily="18" charset="0"/>
              </a:rPr>
              <a:t>Number of instances: 569 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latin typeface="Georgia" panose="02040502050405020303" pitchFamily="18" charset="0"/>
              </a:rPr>
              <a:t>Number of attributes: 30 (mean, standard error, worst)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strike="dblStrike" dirty="0">
                <a:latin typeface="Georgia" panose="02040502050405020303" pitchFamily="18" charset="0"/>
              </a:rPr>
              <a:t>id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radius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texture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perimeter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area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smoothness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compactness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concavity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concave points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symmetry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altLang="zh-TW" sz="2000" dirty="0">
                <a:latin typeface="Georgia" panose="02040502050405020303" pitchFamily="18" charset="0"/>
              </a:rPr>
              <a:t>fractal dimension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zh-TW" altLang="en-US" sz="1800" dirty="0"/>
          </a:p>
        </p:txBody>
      </p:sp>
      <p:sp>
        <p:nvSpPr>
          <p:cNvPr id="40962" name="Rectangle 1"/>
          <p:cNvSpPr>
            <a:spLocks noGrp="1" noChangeArrowheads="1"/>
          </p:cNvSpPr>
          <p:nvPr>
            <p:ph type="title"/>
          </p:nvPr>
        </p:nvSpPr>
        <p:spPr>
          <a:xfrm>
            <a:off x="1805058" y="447923"/>
            <a:ext cx="5533887" cy="76944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altLang="zh-TW" b="1" dirty="0">
                <a:latin typeface="Georgia" panose="02040502050405020303" pitchFamily="18" charset="0"/>
              </a:rPr>
              <a:t>UCI Breast Cancer</a:t>
            </a:r>
            <a:endParaRPr lang="zh-TW" altLang="zh-TW" b="1" dirty="0">
              <a:latin typeface="Georgia" panose="02040502050405020303" pitchFamily="18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03238" y="5921375"/>
            <a:ext cx="4817344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zh-TW" sz="2400" dirty="0">
                <a:solidFill>
                  <a:srgbClr val="5216FC"/>
                </a:solidFill>
                <a:latin typeface="Georgia" panose="02040502050405020303" pitchFamily="18" charset="0"/>
                <a:ea typeface="微軟正黑體" pitchFamily="34" charset="-120"/>
              </a:rPr>
              <a:t>Class: B(benign)/M(malignant)</a:t>
            </a:r>
            <a:endParaRPr kumimoji="0" lang="zh-TW" altLang="en-US" sz="2400" dirty="0">
              <a:solidFill>
                <a:srgbClr val="5216FC"/>
              </a:solidFill>
              <a:latin typeface="Georgia" panose="02040502050405020303" pitchFamily="18" charset="0"/>
              <a:ea typeface="微軟正黑體" pitchFamily="34" charset="-120"/>
            </a:endParaRPr>
          </a:p>
        </p:txBody>
      </p:sp>
      <p:sp>
        <p:nvSpPr>
          <p:cNvPr id="40964" name="矩形 2"/>
          <p:cNvSpPr>
            <a:spLocks noChangeArrowheads="1"/>
          </p:cNvSpPr>
          <p:nvPr/>
        </p:nvSpPr>
        <p:spPr bwMode="auto">
          <a:xfrm>
            <a:off x="3589301" y="5542412"/>
            <a:ext cx="5543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dirty="0">
                <a:solidFill>
                  <a:srgbClr val="FF0000"/>
                </a:solidFill>
              </a:rPr>
              <a:t>(</a:t>
            </a:r>
            <a:r>
              <a:rPr kumimoji="0" lang="zh-TW" altLang="en-US" dirty="0">
                <a:solidFill>
                  <a:srgbClr val="FF0000"/>
                </a:solidFill>
              </a:rPr>
              <a:t>10 different characteristics of the digitized cell nuclei</a:t>
            </a:r>
            <a:r>
              <a:rPr kumimoji="0" lang="en-US" altLang="zh-TW" dirty="0">
                <a:solidFill>
                  <a:srgbClr val="FF0000"/>
                </a:solidFill>
              </a:rPr>
              <a:t>)</a:t>
            </a:r>
            <a:endParaRPr kumimoji="0"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381E2-40AA-4BB1-9C4F-31C2B078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Breast Cancer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EC31E-CA3C-4F81-9E29-2150DDE04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E87B88-3773-48E9-9B2B-FC423DD7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643125"/>
            <a:ext cx="7560840" cy="41621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182BBE-FA0B-42BD-B063-0A0BB88D0420}"/>
              </a:ext>
            </a:extLst>
          </p:cNvPr>
          <p:cNvSpPr/>
          <p:nvPr/>
        </p:nvSpPr>
        <p:spPr>
          <a:xfrm>
            <a:off x="571277" y="5799756"/>
            <a:ext cx="7025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https://www.kaggle.com/buddhiniw/breast-cancer-prediction</a:t>
            </a:r>
          </a:p>
        </p:txBody>
      </p:sp>
    </p:spTree>
    <p:extLst>
      <p:ext uri="{BB962C8B-B14F-4D97-AF65-F5344CB8AC3E}">
        <p14:creationId xmlns:p14="http://schemas.microsoft.com/office/powerpoint/2010/main" val="3749793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77DED-63AD-40CA-B37C-5A0917A1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Virtual Environment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726078-C059-45CD-9A54-4C2343DE4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TW" sz="2800" dirty="0">
                <a:latin typeface="Georgia" panose="02040502050405020303" pitchFamily="18" charset="0"/>
                <a:ea typeface="Microsoft YaHei" panose="020B0503020204020204" pitchFamily="34" charset="-122"/>
              </a:rPr>
              <a:t>D:\MyExample&gt;env\Scripts &gt; activate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</a:t>
            </a:r>
            <a:r>
              <a:rPr lang="en-US" altLang="zh-TW" sz="20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imutils</a:t>
            </a:r>
            <a:endParaRPr lang="en-US" altLang="zh-TW" sz="20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</a:t>
            </a:r>
            <a:r>
              <a:rPr lang="en-US" altLang="zh-TW" sz="20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dlib</a:t>
            </a: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==19.6.1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</a:t>
            </a:r>
            <a:r>
              <a:rPr lang="en-US" altLang="zh-TW" sz="20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mtcnn</a:t>
            </a:r>
            <a:endParaRPr lang="en-US" altLang="zh-TW" sz="20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matplotlib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pillow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pandas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pandas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D:\MyExample&gt;pip install </a:t>
            </a:r>
            <a:r>
              <a:rPr lang="en-US" altLang="zh-TW" sz="20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sklearn</a:t>
            </a:r>
            <a:endParaRPr lang="en-US" altLang="zh-TW" sz="20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(env) D:\MyExample&gt; pip install </a:t>
            </a:r>
            <a:r>
              <a:rPr lang="en-US" altLang="zh-TW" sz="2000" dirty="0" err="1">
                <a:latin typeface="Georgia" panose="02040502050405020303" pitchFamily="18" charset="0"/>
                <a:ea typeface="Microsoft YaHei" panose="020B0503020204020204" pitchFamily="34" charset="-122"/>
              </a:rPr>
              <a:t>pydot</a:t>
            </a:r>
            <a:endParaRPr lang="en-US" altLang="zh-TW" sz="20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endParaRPr lang="en-US" altLang="zh-TW" sz="20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pip install requirements.txt</a:t>
            </a:r>
          </a:p>
          <a:p>
            <a:pPr marL="400050" lvl="1" indent="0">
              <a:buNone/>
            </a:pPr>
            <a:r>
              <a:rPr lang="en-US" altLang="zh-TW" sz="2000" dirty="0">
                <a:latin typeface="Georgia" panose="02040502050405020303" pitchFamily="18" charset="0"/>
                <a:ea typeface="Microsoft YaHei" panose="020B0503020204020204" pitchFamily="34" charset="-122"/>
              </a:rPr>
              <a:t>pip freeze &gt; requirements.txt</a:t>
            </a:r>
            <a:endParaRPr lang="zh-TW" altLang="en-US" sz="20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endParaRPr lang="en-US" altLang="zh-TW" sz="24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pPr marL="400050" lvl="1" indent="0">
              <a:buNone/>
            </a:pPr>
            <a:endParaRPr lang="en-US" altLang="zh-TW" sz="2400" dirty="0">
              <a:latin typeface="Georgia" panose="02040502050405020303" pitchFamily="18" charset="0"/>
              <a:ea typeface="Microsoft YaHei" panose="020B0503020204020204" pitchFamily="34" charset="-122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97375A-B44E-4FF4-9E62-8588C74C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9891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A69A9-A109-4978-A8DE-65018958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Heart Disease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861EE-F8AE-4196-B1D2-DFF118036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12A40B-2DB8-4F22-A4EE-D0DF3656C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4" y="1762295"/>
            <a:ext cx="7128792" cy="39709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DA0275-4591-465A-ACC2-BB2EDB99E807}"/>
              </a:ext>
            </a:extLst>
          </p:cNvPr>
          <p:cNvSpPr/>
          <p:nvPr/>
        </p:nvSpPr>
        <p:spPr>
          <a:xfrm>
            <a:off x="323528" y="5885721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https://www.kaggle.com/serhatmazlum/analyzing-heart-disease-s-dataset</a:t>
            </a:r>
          </a:p>
        </p:txBody>
      </p:sp>
    </p:spTree>
    <p:extLst>
      <p:ext uri="{BB962C8B-B14F-4D97-AF65-F5344CB8AC3E}">
        <p14:creationId xmlns:p14="http://schemas.microsoft.com/office/powerpoint/2010/main" val="3632780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5A0A4-E21C-421B-9B8D-1F2FB495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Cervical Cancer Risk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A1B5F-5F5F-430C-A8A3-A96FB742B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AD4291-865B-4ABE-959F-060F3CCDD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00809"/>
            <a:ext cx="7128792" cy="41764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6094EF-975F-49CC-81E8-AD42E12C9686}"/>
              </a:ext>
            </a:extLst>
          </p:cNvPr>
          <p:cNvSpPr/>
          <p:nvPr/>
        </p:nvSpPr>
        <p:spPr>
          <a:xfrm>
            <a:off x="457200" y="5977882"/>
            <a:ext cx="7326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https://www.kaggle.com/loveall/cervical-cancer-risk-classification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703091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0065EB-F357-4380-9EDA-AB98BD6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Survival Data Set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AC1BBD-3D81-40AF-A7AB-5ABC1B46A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1D91A9-0050-4EA5-BFFC-78CF59DC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09809"/>
            <a:ext cx="7056784" cy="44428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B67293-9A50-43F6-8270-57E661BC17A6}"/>
              </a:ext>
            </a:extLst>
          </p:cNvPr>
          <p:cNvSpPr/>
          <p:nvPr/>
        </p:nvSpPr>
        <p:spPr>
          <a:xfrm>
            <a:off x="899592" y="5985559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https://www.kaggle.com/gilsousa/habermans-survival-data-set</a:t>
            </a:r>
          </a:p>
        </p:txBody>
      </p:sp>
    </p:spTree>
    <p:extLst>
      <p:ext uri="{BB962C8B-B14F-4D97-AF65-F5344CB8AC3E}">
        <p14:creationId xmlns:p14="http://schemas.microsoft.com/office/powerpoint/2010/main" val="30129008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5F722-A9EF-4616-8D4D-175C746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Diabetes Database</a:t>
            </a:r>
            <a:endParaRPr lang="zh-TW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17AE0-39BF-4427-832D-2005FE2E5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EDF2D8-A9F6-4477-808E-C2CBAF43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32" y="1700808"/>
            <a:ext cx="7099536" cy="41858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7E9889-EC8C-4D19-8ED8-CC6AF35D6BA7}"/>
              </a:ext>
            </a:extLst>
          </p:cNvPr>
          <p:cNvSpPr/>
          <p:nvPr/>
        </p:nvSpPr>
        <p:spPr>
          <a:xfrm>
            <a:off x="568152" y="6039836"/>
            <a:ext cx="6668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Georgia" panose="02040502050405020303" pitchFamily="18" charset="0"/>
              </a:rPr>
              <a:t>https://www.kaggle.com/buddhiniw/breast-cancer-prediction</a:t>
            </a:r>
          </a:p>
        </p:txBody>
      </p:sp>
    </p:spTree>
    <p:extLst>
      <p:ext uri="{BB962C8B-B14F-4D97-AF65-F5344CB8AC3E}">
        <p14:creationId xmlns:p14="http://schemas.microsoft.com/office/powerpoint/2010/main" val="18157637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726AF-67B7-4C6A-A502-04877C821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課後提問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D2C1A8-EE71-4AA0-A8EB-813E912B8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快問快答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4D55EE-E6AD-476C-A11A-75DBE94D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DE4D24-EEFF-4FD1-BA05-C0D7A421C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89597"/>
            <a:ext cx="6927615" cy="41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67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A5018-69FE-434A-AA89-DE3B9197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課後練習一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377CE1-2EDE-45C6-B981-AD37975FD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Colab</a:t>
            </a:r>
            <a:r>
              <a:rPr lang="zh-TW" altLang="en-US" dirty="0"/>
              <a:t>載入</a:t>
            </a:r>
            <a:r>
              <a:rPr lang="en-US" altLang="zh-TW" dirty="0"/>
              <a:t>GitHub</a:t>
            </a:r>
            <a:r>
              <a:rPr lang="zh-TW" altLang="en-US" dirty="0"/>
              <a:t>資料集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AA9148-2243-4655-8D23-05F273A1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F1AA4C-1CBD-4FF9-8AF2-530A1341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514598"/>
            <a:ext cx="5947505" cy="37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94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C897E-B8BE-47BD-9BC6-F02E387E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評分標準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32C93B-38B6-47F5-AEFA-7C395B4E8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平時 </a:t>
            </a:r>
            <a:r>
              <a:rPr lang="en-US" altLang="zh-TW" dirty="0"/>
              <a:t>50%</a:t>
            </a:r>
          </a:p>
          <a:p>
            <a:pPr lvl="1"/>
            <a:r>
              <a:rPr lang="zh-TW" altLang="en-US" dirty="0"/>
              <a:t>點名</a:t>
            </a:r>
            <a:endParaRPr lang="en-US" altLang="zh-TW" dirty="0"/>
          </a:p>
          <a:p>
            <a:pPr lvl="1"/>
            <a:r>
              <a:rPr lang="zh-TW" altLang="en-US" dirty="0"/>
              <a:t>課後提問 </a:t>
            </a:r>
          </a:p>
          <a:p>
            <a:pPr lvl="1"/>
            <a:r>
              <a:rPr lang="zh-TW" altLang="en-US" dirty="0"/>
              <a:t>作業練習</a:t>
            </a:r>
          </a:p>
          <a:p>
            <a:r>
              <a:rPr lang="zh-TW" altLang="en-US" dirty="0" smtClean="0"/>
              <a:t>期末</a:t>
            </a:r>
            <a:r>
              <a:rPr lang="zh-TW" altLang="en-US" dirty="0"/>
              <a:t>實作 </a:t>
            </a:r>
            <a:r>
              <a:rPr lang="en-US" altLang="zh-TW" dirty="0"/>
              <a:t>50%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1AB11C-F782-4AC0-916A-B051791D1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0467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C6D87-8D61-4562-9721-D7541B94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FA7924-F933-4C0B-BF68-44902F2D8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分類</a:t>
            </a:r>
            <a:endParaRPr lang="en-US" altLang="zh-TW" dirty="0"/>
          </a:p>
          <a:p>
            <a:r>
              <a:rPr lang="zh-TW" altLang="en-US" dirty="0"/>
              <a:t>回歸</a:t>
            </a:r>
            <a:endParaRPr lang="en-US" altLang="zh-TW" dirty="0"/>
          </a:p>
          <a:p>
            <a:r>
              <a:rPr lang="zh-TW" altLang="en-US" dirty="0"/>
              <a:t>分群</a:t>
            </a:r>
            <a:endParaRPr lang="en-US" altLang="zh-TW" dirty="0"/>
          </a:p>
          <a:p>
            <a:r>
              <a:rPr lang="zh-TW" altLang="en-US" dirty="0"/>
              <a:t>降低維度</a:t>
            </a:r>
            <a:endParaRPr lang="en-US" altLang="zh-TW" dirty="0"/>
          </a:p>
          <a:p>
            <a:r>
              <a:rPr lang="zh-TW" altLang="en-US" dirty="0"/>
              <a:t>醫學範例實作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4C54B-637F-400C-886F-20784FE9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3957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26945</TotalTime>
  <Words>2674</Words>
  <Application>Microsoft Office PowerPoint</Application>
  <PresentationFormat>如螢幕大小 (4:3)</PresentationFormat>
  <Paragraphs>433</Paragraphs>
  <Slides>97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12" baseType="lpstr">
      <vt:lpstr>Microsoft YaHei</vt:lpstr>
      <vt:lpstr>Roboto Condensed</vt:lpstr>
      <vt:lpstr>宋体</vt:lpstr>
      <vt:lpstr>華康圓體 Std W3</vt:lpstr>
      <vt:lpstr>華康圓體 Std W5</vt:lpstr>
      <vt:lpstr>微軟正黑體</vt:lpstr>
      <vt:lpstr>微軟正黑體 Light</vt:lpstr>
      <vt:lpstr>新細明體</vt:lpstr>
      <vt:lpstr>Arial</vt:lpstr>
      <vt:lpstr>Calibri</vt:lpstr>
      <vt:lpstr>Cambria</vt:lpstr>
      <vt:lpstr>Constantia</vt:lpstr>
      <vt:lpstr>Courier New</vt:lpstr>
      <vt:lpstr>Georgia</vt:lpstr>
      <vt:lpstr>Office 佈景主題</vt:lpstr>
      <vt:lpstr>Class 01: 機器學習簡介</vt:lpstr>
      <vt:lpstr>機器學習簡介</vt:lpstr>
      <vt:lpstr>計畫課程簡介</vt:lpstr>
      <vt:lpstr>計畫課程簡介</vt:lpstr>
      <vt:lpstr>計畫課程簡介</vt:lpstr>
      <vt:lpstr>環境建置與安裝</vt:lpstr>
      <vt:lpstr>Virtual Environment</vt:lpstr>
      <vt:lpstr>Virtual Environment</vt:lpstr>
      <vt:lpstr>Virtual Environment</vt:lpstr>
      <vt:lpstr>PyCharm</vt:lpstr>
      <vt:lpstr>PyCharm</vt:lpstr>
      <vt:lpstr>VS Code</vt:lpstr>
      <vt:lpstr>VS Code</vt:lpstr>
      <vt:lpstr>VS Code</vt:lpstr>
      <vt:lpstr>Jupyter Notebook</vt:lpstr>
      <vt:lpstr>Jupyter Notebook</vt:lpstr>
      <vt:lpstr>Google Colaboratory</vt:lpstr>
      <vt:lpstr>Google Colaboratory</vt:lpstr>
      <vt:lpstr>Google Colaboratory</vt:lpstr>
      <vt:lpstr>Google Colaboratory</vt:lpstr>
      <vt:lpstr>Google Colaboratory</vt:lpstr>
      <vt:lpstr>Google Colaboratory</vt:lpstr>
      <vt:lpstr>練習</vt:lpstr>
      <vt:lpstr>機器學習簡介</vt:lpstr>
      <vt:lpstr>Supervised Learning</vt:lpstr>
      <vt:lpstr>Model Diagnostic</vt:lpstr>
      <vt:lpstr>Supervised Learning</vt:lpstr>
      <vt:lpstr>開源的資料集簡介</vt:lpstr>
      <vt:lpstr>Datasets　</vt:lpstr>
      <vt:lpstr>MNIST</vt:lpstr>
      <vt:lpstr>CIFAR-10/100</vt:lpstr>
      <vt:lpstr>ImageNet</vt:lpstr>
      <vt:lpstr>MS-COCO</vt:lpstr>
      <vt:lpstr>Pascal VOC</vt:lpstr>
      <vt:lpstr>Kaggle </vt:lpstr>
      <vt:lpstr>Aidea 人工智慧共創平台</vt:lpstr>
      <vt:lpstr>機器學習問題</vt:lpstr>
      <vt:lpstr>Learning Problem</vt:lpstr>
      <vt:lpstr>影像分類的目的</vt:lpstr>
      <vt:lpstr>影像分類的目的</vt:lpstr>
      <vt:lpstr>物件偵測的目的</vt:lpstr>
      <vt:lpstr>臉部特徵點的目的</vt:lpstr>
      <vt:lpstr>臉部特徵點的目的</vt:lpstr>
      <vt:lpstr>臉部特徵點的目的</vt:lpstr>
      <vt:lpstr>臉部識別的目的</vt:lpstr>
      <vt:lpstr>人體骨架偵測的目的</vt:lpstr>
      <vt:lpstr>人體骨架偵測</vt:lpstr>
      <vt:lpstr>15 or 18 points</vt:lpstr>
      <vt:lpstr>Question &amp; Answer</vt:lpstr>
      <vt:lpstr>驗證碼的目的</vt:lpstr>
      <vt:lpstr>Learning Problem</vt:lpstr>
      <vt:lpstr>影像分割的目的</vt:lpstr>
      <vt:lpstr>語意分割的目的</vt:lpstr>
      <vt:lpstr>實體分割的目的</vt:lpstr>
      <vt:lpstr>Depth Estimation</vt:lpstr>
      <vt:lpstr>Depth Estimation</vt:lpstr>
      <vt:lpstr>Inpainting &amp; Denoising</vt:lpstr>
      <vt:lpstr>Learning Problem</vt:lpstr>
      <vt:lpstr>飯前血糖預測</vt:lpstr>
      <vt:lpstr>Question &amp; Answer</vt:lpstr>
      <vt:lpstr>Model  Problem</vt:lpstr>
      <vt:lpstr>骨折病例文字探勘</vt:lpstr>
      <vt:lpstr>Learning Problem</vt:lpstr>
      <vt:lpstr>GAN Concept</vt:lpstr>
      <vt:lpstr>GAN Concept</vt:lpstr>
      <vt:lpstr>Discriminator Training</vt:lpstr>
      <vt:lpstr>Generator Training</vt:lpstr>
      <vt:lpstr>DCGAN</vt:lpstr>
      <vt:lpstr>Conditional GAN</vt:lpstr>
      <vt:lpstr>Image to Image Pix2Pix</vt:lpstr>
      <vt:lpstr>Super Resolution</vt:lpstr>
      <vt:lpstr>Deep Fake</vt:lpstr>
      <vt:lpstr>Deep Nude</vt:lpstr>
      <vt:lpstr>線上機器學習範例介紹</vt:lpstr>
      <vt:lpstr>Neural Network</vt:lpstr>
      <vt:lpstr>Neural Network demo</vt:lpstr>
      <vt:lpstr>Neural Network</vt:lpstr>
      <vt:lpstr>Teachable Machine</vt:lpstr>
      <vt:lpstr>特徵映射</vt:lpstr>
      <vt:lpstr>Simple NN vs. DL</vt:lpstr>
      <vt:lpstr>Feature Extraction</vt:lpstr>
      <vt:lpstr>Simple NN</vt:lpstr>
      <vt:lpstr>Deep Learning</vt:lpstr>
      <vt:lpstr>Feature Map</vt:lpstr>
      <vt:lpstr>Feature Map</vt:lpstr>
      <vt:lpstr>Deep Feature Map</vt:lpstr>
      <vt:lpstr>醫學專題實作</vt:lpstr>
      <vt:lpstr>UCI Breast Cancer</vt:lpstr>
      <vt:lpstr>Breast Cancer</vt:lpstr>
      <vt:lpstr>Heart Disease</vt:lpstr>
      <vt:lpstr>Cervical Cancer Risk</vt:lpstr>
      <vt:lpstr>Survival Data Set</vt:lpstr>
      <vt:lpstr>Diabetes Database</vt:lpstr>
      <vt:lpstr>課後提問 </vt:lpstr>
      <vt:lpstr>課後練習一</vt:lpstr>
      <vt:lpstr>評分標準</vt:lpstr>
      <vt:lpstr>專題實作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yllin-air</dc:creator>
  <cp:lastModifiedBy>User</cp:lastModifiedBy>
  <cp:revision>3987</cp:revision>
  <cp:lastPrinted>2018-06-13T23:59:10Z</cp:lastPrinted>
  <dcterms:created xsi:type="dcterms:W3CDTF">2016-03-29T11:36:06Z</dcterms:created>
  <dcterms:modified xsi:type="dcterms:W3CDTF">2019-09-16T01:56:28Z</dcterms:modified>
</cp:coreProperties>
</file>